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66" r:id="rId2"/>
    <p:sldId id="267" r:id="rId3"/>
    <p:sldId id="268" r:id="rId4"/>
    <p:sldId id="269" r:id="rId5"/>
    <p:sldId id="276" r:id="rId6"/>
    <p:sldId id="277" r:id="rId7"/>
    <p:sldId id="270" r:id="rId8"/>
    <p:sldId id="271" r:id="rId9"/>
    <p:sldId id="272" r:id="rId10"/>
    <p:sldId id="273" r:id="rId11"/>
    <p:sldId id="275" r:id="rId1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D9B47D-8D8A-441B-92B7-211AFB45B3A0}" type="datetimeFigureOut">
              <a:rPr lang="es-CO" smtClean="0"/>
              <a:t>28/11/2019</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EFE57A-C59A-4F6D-A9A3-D92BD85644EC}" type="slidenum">
              <a:rPr lang="es-CO" smtClean="0"/>
              <a:t>‹Nº›</a:t>
            </a:fld>
            <a:endParaRPr lang="es-CO"/>
          </a:p>
        </p:txBody>
      </p:sp>
    </p:spTree>
    <p:extLst>
      <p:ext uri="{BB962C8B-B14F-4D97-AF65-F5344CB8AC3E}">
        <p14:creationId xmlns:p14="http://schemas.microsoft.com/office/powerpoint/2010/main" val="1959011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s-ES_tradnl"/>
              <a:t>Clic para editar título</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endParaRPr lang="en-US" dirty="0"/>
          </a:p>
        </p:txBody>
      </p:sp>
      <p:sp>
        <p:nvSpPr>
          <p:cNvPr id="4" name="Date Placeholder 3"/>
          <p:cNvSpPr>
            <a:spLocks noGrp="1"/>
          </p:cNvSpPr>
          <p:nvPr>
            <p:ph type="dt" sz="half" idx="10"/>
          </p:nvPr>
        </p:nvSpPr>
        <p:spPr/>
        <p:txBody>
          <a:bodyPr/>
          <a:lstStyle/>
          <a:p>
            <a:fld id="{47DAB1D6-12DE-4229-8D77-85693084686A}" type="datetimeFigureOut">
              <a:rPr lang="es-CO" smtClean="0"/>
              <a:t>28/11/2019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47DAB1D6-12DE-4229-8D77-85693084686A}" type="datetimeFigureOut">
              <a:rPr lang="es-CO" smtClean="0"/>
              <a:t>28/11/2019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s-ES_tradnl"/>
              <a:t>Clic para editar título</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47DAB1D6-12DE-4229-8D77-85693084686A}" type="datetimeFigureOut">
              <a:rPr lang="es-CO" smtClean="0"/>
              <a:t>28/11/2019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Content Placeholder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Date Placeholder 3"/>
          <p:cNvSpPr>
            <a:spLocks noGrp="1"/>
          </p:cNvSpPr>
          <p:nvPr>
            <p:ph type="dt" sz="half" idx="10"/>
          </p:nvPr>
        </p:nvSpPr>
        <p:spPr/>
        <p:txBody>
          <a:bodyPr/>
          <a:lstStyle/>
          <a:p>
            <a:fld id="{47DAB1D6-12DE-4229-8D77-85693084686A}" type="datetimeFigureOut">
              <a:rPr lang="es-CO" smtClean="0"/>
              <a:t>28/11/2019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s-ES_tradnl"/>
              <a:t>Clic para editar título</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a:t>Haga clic para modificar el estilo de texto del patrón</a:t>
            </a:r>
          </a:p>
        </p:txBody>
      </p:sp>
      <p:sp>
        <p:nvSpPr>
          <p:cNvPr id="4" name="Date Placeholder 3"/>
          <p:cNvSpPr>
            <a:spLocks noGrp="1"/>
          </p:cNvSpPr>
          <p:nvPr>
            <p:ph type="dt" sz="half" idx="10"/>
          </p:nvPr>
        </p:nvSpPr>
        <p:spPr/>
        <p:txBody>
          <a:bodyPr/>
          <a:lstStyle/>
          <a:p>
            <a:fld id="{47DAB1D6-12DE-4229-8D77-85693084686A}" type="datetimeFigureOut">
              <a:rPr lang="es-CO" smtClean="0"/>
              <a:t>28/11/2019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5" name="Date Placeholder 4"/>
          <p:cNvSpPr>
            <a:spLocks noGrp="1"/>
          </p:cNvSpPr>
          <p:nvPr>
            <p:ph type="dt" sz="half" idx="10"/>
          </p:nvPr>
        </p:nvSpPr>
        <p:spPr/>
        <p:txBody>
          <a:bodyPr/>
          <a:lstStyle/>
          <a:p>
            <a:fld id="{47DAB1D6-12DE-4229-8D77-85693084686A}" type="datetimeFigureOut">
              <a:rPr lang="es-CO" smtClean="0"/>
              <a:t>28/11/2019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s-ES_tradnl"/>
              <a:t>Clic para editar título</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Content Placeholder 3"/>
          <p:cNvSpPr>
            <a:spLocks noGrp="1"/>
          </p:cNvSpPr>
          <p:nvPr>
            <p:ph sz="half" idx="2"/>
          </p:nvPr>
        </p:nvSpPr>
        <p:spPr>
          <a:xfrm>
            <a:off x="839789" y="2505075"/>
            <a:ext cx="5157787"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Content Placeholder 5"/>
          <p:cNvSpPr>
            <a:spLocks noGrp="1"/>
          </p:cNvSpPr>
          <p:nvPr>
            <p:ph sz="quarter" idx="4"/>
          </p:nvPr>
        </p:nvSpPr>
        <p:spPr>
          <a:xfrm>
            <a:off x="6172201" y="2505075"/>
            <a:ext cx="5183188"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7" name="Date Placeholder 6"/>
          <p:cNvSpPr>
            <a:spLocks noGrp="1"/>
          </p:cNvSpPr>
          <p:nvPr>
            <p:ph type="dt" sz="half" idx="10"/>
          </p:nvPr>
        </p:nvSpPr>
        <p:spPr/>
        <p:txBody>
          <a:bodyPr/>
          <a:lstStyle/>
          <a:p>
            <a:fld id="{47DAB1D6-12DE-4229-8D77-85693084686A}" type="datetimeFigureOut">
              <a:rPr lang="es-CO" smtClean="0"/>
              <a:t>28/11/2019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 para editar título</a:t>
            </a:r>
            <a:endParaRPr lang="en-US" dirty="0"/>
          </a:p>
        </p:txBody>
      </p:sp>
      <p:sp>
        <p:nvSpPr>
          <p:cNvPr id="3" name="Date Placeholder 2"/>
          <p:cNvSpPr>
            <a:spLocks noGrp="1"/>
          </p:cNvSpPr>
          <p:nvPr>
            <p:ph type="dt" sz="half" idx="10"/>
          </p:nvPr>
        </p:nvSpPr>
        <p:spPr/>
        <p:txBody>
          <a:bodyPr/>
          <a:lstStyle/>
          <a:p>
            <a:fld id="{47DAB1D6-12DE-4229-8D77-85693084686A}" type="datetimeFigureOut">
              <a:rPr lang="es-CO" smtClean="0"/>
              <a:t>28/11/2019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AB1D6-12DE-4229-8D77-85693084686A}" type="datetimeFigureOut">
              <a:rPr lang="es-CO" smtClean="0"/>
              <a:t>28/11/2019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_tradnl"/>
              <a:t>Clic para editar título</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47DAB1D6-12DE-4229-8D77-85693084686A}" type="datetimeFigureOut">
              <a:rPr lang="es-CO" smtClean="0"/>
              <a:t>28/11/2019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_tradnl"/>
              <a:t>Clic para editar título</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agregarla</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47DAB1D6-12DE-4229-8D77-85693084686A}" type="datetimeFigureOut">
              <a:rPr lang="es-CO" smtClean="0"/>
              <a:t>28/11/2019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8031320-9801-413F-811B-952E39E84B53}"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s-ES"/>
              <a:t>Clic para editar título</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AB1D6-12DE-4229-8D77-85693084686A}" type="datetimeFigureOut">
              <a:rPr lang="es-CO" smtClean="0"/>
              <a:t>28/11/2019</a:t>
            </a:fld>
            <a:endParaRPr lang="es-CO"/>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031320-9801-413F-811B-952E39E84B53}" type="slidenum">
              <a:rPr lang="es-CO" smtClean="0"/>
              <a:t>‹Nº›</a:t>
            </a:fld>
            <a:endParaRPr lang="es-CO"/>
          </a:p>
        </p:txBody>
      </p:sp>
    </p:spTree>
    <p:extLst>
      <p:ext uri="{BB962C8B-B14F-4D97-AF65-F5344CB8AC3E}">
        <p14:creationId xmlns:p14="http://schemas.microsoft.com/office/powerpoint/2010/main" val="148982896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75583" y="1632731"/>
            <a:ext cx="5980675" cy="803938"/>
          </a:xfrm>
          <a:prstGeom prst="rect">
            <a:avLst/>
          </a:prstGeom>
          <a:noFill/>
        </p:spPr>
        <p:txBody>
          <a:bodyPr wrap="none" rtlCol="0">
            <a:spAutoFit/>
          </a:bodyPr>
          <a:lstStyle/>
          <a:p>
            <a:pPr algn="ctr">
              <a:lnSpc>
                <a:spcPct val="70000"/>
              </a:lnSpc>
            </a:pPr>
            <a:r>
              <a:rPr lang="en-US" sz="3200" b="1" dirty="0">
                <a:solidFill>
                  <a:schemeClr val="tx2"/>
                </a:solidFill>
              </a:rPr>
              <a:t>INFORME DE GESTION EMPALME  </a:t>
            </a:r>
          </a:p>
          <a:p>
            <a:pPr algn="ctr">
              <a:lnSpc>
                <a:spcPct val="70000"/>
              </a:lnSpc>
            </a:pPr>
            <a:r>
              <a:rPr lang="en-US" sz="3200" b="1" dirty="0">
                <a:solidFill>
                  <a:schemeClr val="tx2"/>
                </a:solidFill>
              </a:rPr>
              <a:t>2016 - 2019</a:t>
            </a:r>
          </a:p>
        </p:txBody>
      </p:sp>
      <p:sp>
        <p:nvSpPr>
          <p:cNvPr id="2" name="CuadroTexto 1"/>
          <p:cNvSpPr txBox="1"/>
          <p:nvPr/>
        </p:nvSpPr>
        <p:spPr>
          <a:xfrm>
            <a:off x="4265405" y="3204558"/>
            <a:ext cx="4001032" cy="459228"/>
          </a:xfrm>
          <a:prstGeom prst="rect">
            <a:avLst/>
          </a:prstGeom>
          <a:noFill/>
        </p:spPr>
        <p:txBody>
          <a:bodyPr wrap="none" rtlCol="0">
            <a:spAutoFit/>
          </a:bodyPr>
          <a:lstStyle>
            <a:defPPr>
              <a:defRPr lang="es-ES"/>
            </a:defPPr>
            <a:lvl1pPr algn="ctr">
              <a:lnSpc>
                <a:spcPct val="70000"/>
              </a:lnSpc>
              <a:defRPr sz="3200" b="1">
                <a:solidFill>
                  <a:schemeClr val="tx2"/>
                </a:solidFill>
              </a:defRPr>
            </a:lvl1pPr>
          </a:lstStyle>
          <a:p>
            <a:r>
              <a:rPr lang="es-CO" dirty="0"/>
              <a:t>SECRETARIA DE SALUD</a:t>
            </a:r>
            <a:endParaRPr lang="es-ES" dirty="0"/>
          </a:p>
        </p:txBody>
      </p:sp>
    </p:spTree>
    <p:extLst>
      <p:ext uri="{BB962C8B-B14F-4D97-AF65-F5344CB8AC3E}">
        <p14:creationId xmlns:p14="http://schemas.microsoft.com/office/powerpoint/2010/main" val="728011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2957" y="1138207"/>
            <a:ext cx="8033738" cy="803938"/>
          </a:xfrm>
          <a:prstGeom prst="rect">
            <a:avLst/>
          </a:prstGeom>
          <a:noFill/>
        </p:spPr>
        <p:txBody>
          <a:bodyPr wrap="none" rtlCol="0">
            <a:spAutoFit/>
          </a:bodyPr>
          <a:lstStyle/>
          <a:p>
            <a:pPr>
              <a:lnSpc>
                <a:spcPct val="70000"/>
              </a:lnSpc>
            </a:pPr>
            <a:r>
              <a:rPr lang="en-US" sz="3200" b="1" dirty="0">
                <a:solidFill>
                  <a:schemeClr val="tx2"/>
                </a:solidFill>
              </a:rPr>
              <a:t>8. RELACIÓN DE CONTRATOS DE PÓLIZAS QUE </a:t>
            </a:r>
          </a:p>
          <a:p>
            <a:pPr>
              <a:lnSpc>
                <a:spcPct val="70000"/>
              </a:lnSpc>
            </a:pPr>
            <a:r>
              <a:rPr lang="en-US" sz="3200" b="1" dirty="0">
                <a:solidFill>
                  <a:schemeClr val="tx2"/>
                </a:solidFill>
              </a:rPr>
              <a:t>EXPIREN AL INICIO DEL NUEVO GOBIERNO</a:t>
            </a:r>
          </a:p>
        </p:txBody>
      </p:sp>
      <p:sp>
        <p:nvSpPr>
          <p:cNvPr id="3" name="TextBox 3">
            <a:extLst>
              <a:ext uri="{FF2B5EF4-FFF2-40B4-BE49-F238E27FC236}">
                <a16:creationId xmlns:a16="http://schemas.microsoft.com/office/drawing/2014/main" id="{0E0CCAA6-FDDA-4DB7-81D8-516B271439BC}"/>
              </a:ext>
            </a:extLst>
          </p:cNvPr>
          <p:cNvSpPr txBox="1"/>
          <p:nvPr/>
        </p:nvSpPr>
        <p:spPr>
          <a:xfrm>
            <a:off x="1870131" y="2507010"/>
            <a:ext cx="3154875" cy="459228"/>
          </a:xfrm>
          <a:prstGeom prst="rect">
            <a:avLst/>
          </a:prstGeom>
          <a:noFill/>
        </p:spPr>
        <p:txBody>
          <a:bodyPr wrap="square" rtlCol="0">
            <a:spAutoFit/>
          </a:bodyPr>
          <a:lstStyle/>
          <a:p>
            <a:pPr>
              <a:lnSpc>
                <a:spcPct val="70000"/>
              </a:lnSpc>
            </a:pPr>
            <a:r>
              <a:rPr lang="en-US" sz="3200" b="1" dirty="0">
                <a:solidFill>
                  <a:schemeClr val="tx2"/>
                </a:solidFill>
              </a:rPr>
              <a:t>NO APLICA</a:t>
            </a:r>
          </a:p>
        </p:txBody>
      </p:sp>
    </p:spTree>
    <p:extLst>
      <p:ext uri="{BB962C8B-B14F-4D97-AF65-F5344CB8AC3E}">
        <p14:creationId xmlns:p14="http://schemas.microsoft.com/office/powerpoint/2010/main" val="3975371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354341"/>
            <a:ext cx="10515600" cy="1325563"/>
          </a:xfrm>
        </p:spPr>
        <p:txBody>
          <a:bodyPr/>
          <a:lstStyle/>
          <a:p>
            <a:pPr algn="ctr"/>
            <a:r>
              <a:rPr lang="es-CO" dirty="0"/>
              <a:t>GRACIAS</a:t>
            </a:r>
          </a:p>
        </p:txBody>
      </p:sp>
      <p:sp>
        <p:nvSpPr>
          <p:cNvPr id="3" name="Marcador de contenido 2"/>
          <p:cNvSpPr>
            <a:spLocks noGrp="1"/>
          </p:cNvSpPr>
          <p:nvPr>
            <p:ph idx="1"/>
          </p:nvPr>
        </p:nvSpPr>
        <p:spPr/>
        <p:txBody>
          <a:bodyPr/>
          <a:lstStyle/>
          <a:p>
            <a:pPr marL="0" indent="0">
              <a:buNone/>
            </a:pPr>
            <a:endParaRPr lang="es-CO" dirty="0"/>
          </a:p>
          <a:p>
            <a:pPr marL="0" indent="0">
              <a:buNone/>
            </a:pPr>
            <a:endParaRPr lang="es-CO" dirty="0"/>
          </a:p>
          <a:p>
            <a:pPr marL="0" indent="0" algn="ctr">
              <a:buNone/>
            </a:pPr>
            <a:r>
              <a:rPr lang="es-CO" dirty="0">
                <a:solidFill>
                  <a:schemeClr val="tx1">
                    <a:lumMod val="95000"/>
                    <a:lumOff val="5000"/>
                  </a:schemeClr>
                </a:solidFill>
              </a:rPr>
              <a:t>CLARA INES VENEGAS AGUILERA</a:t>
            </a:r>
          </a:p>
          <a:p>
            <a:pPr marL="0" indent="0" algn="ctr">
              <a:buNone/>
            </a:pPr>
            <a:r>
              <a:rPr lang="es-CO" dirty="0">
                <a:solidFill>
                  <a:schemeClr val="tx1">
                    <a:lumMod val="95000"/>
                    <a:lumOff val="5000"/>
                  </a:schemeClr>
                </a:solidFill>
              </a:rPr>
              <a:t>SECRETARIA DE SALUD</a:t>
            </a:r>
          </a:p>
          <a:p>
            <a:pPr marL="0" indent="0" algn="ctr">
              <a:buNone/>
            </a:pPr>
            <a:endParaRPr lang="es-CO" dirty="0">
              <a:solidFill>
                <a:schemeClr val="tx1">
                  <a:lumMod val="95000"/>
                  <a:lumOff val="5000"/>
                </a:schemeClr>
              </a:solidFill>
            </a:endParaRPr>
          </a:p>
          <a:p>
            <a:pPr marL="0" indent="0" algn="ctr">
              <a:buNone/>
            </a:pPr>
            <a:r>
              <a:rPr lang="es-CO" dirty="0"/>
              <a:t>CORREO ELECTRONICO: </a:t>
            </a:r>
            <a:r>
              <a:rPr lang="es-CO" dirty="0">
                <a:solidFill>
                  <a:schemeClr val="tx1">
                    <a:lumMod val="95000"/>
                    <a:lumOff val="5000"/>
                  </a:schemeClr>
                </a:solidFill>
              </a:rPr>
              <a:t>secsalud@cajica.gov.co</a:t>
            </a:r>
          </a:p>
          <a:p>
            <a:pPr marL="0" indent="0" algn="ctr">
              <a:buNone/>
            </a:pPr>
            <a:r>
              <a:rPr lang="es-CO" dirty="0"/>
              <a:t>NUMERO DE CELULAR: 3208450097</a:t>
            </a:r>
            <a:endParaRPr lang="es-CO" dirty="0">
              <a:solidFill>
                <a:srgbClr val="FF0000"/>
              </a:solidFill>
            </a:endParaRPr>
          </a:p>
          <a:p>
            <a:pPr marL="0" indent="0" algn="ctr">
              <a:buNone/>
            </a:pPr>
            <a:endParaRPr lang="es-CO" dirty="0"/>
          </a:p>
          <a:p>
            <a:pPr marL="0" indent="0">
              <a:buNone/>
            </a:pPr>
            <a:endParaRPr lang="es-CO" dirty="0"/>
          </a:p>
        </p:txBody>
      </p:sp>
    </p:spTree>
    <p:extLst>
      <p:ext uri="{BB962C8B-B14F-4D97-AF65-F5344CB8AC3E}">
        <p14:creationId xmlns:p14="http://schemas.microsoft.com/office/powerpoint/2010/main" val="201392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57399" y="1125145"/>
            <a:ext cx="8008053" cy="803938"/>
          </a:xfrm>
          <a:prstGeom prst="rect">
            <a:avLst/>
          </a:prstGeom>
          <a:noFill/>
        </p:spPr>
        <p:txBody>
          <a:bodyPr wrap="square" rtlCol="0">
            <a:spAutoFit/>
          </a:bodyPr>
          <a:lstStyle/>
          <a:p>
            <a:pPr marL="514350" indent="-514350">
              <a:lnSpc>
                <a:spcPct val="70000"/>
              </a:lnSpc>
              <a:buAutoNum type="arabicPeriod"/>
            </a:pPr>
            <a:r>
              <a:rPr lang="en-US" sz="3200" b="1" dirty="0">
                <a:solidFill>
                  <a:schemeClr val="tx2"/>
                </a:solidFill>
              </a:rPr>
              <a:t>PRESENTACION DE LA DEPENDENCIA </a:t>
            </a:r>
          </a:p>
          <a:p>
            <a:pPr>
              <a:lnSpc>
                <a:spcPct val="70000"/>
              </a:lnSpc>
            </a:pPr>
            <a:r>
              <a:rPr lang="en-US" sz="3200" b="1" dirty="0">
                <a:solidFill>
                  <a:schemeClr val="tx2"/>
                </a:solidFill>
              </a:rPr>
              <a:t>      </a:t>
            </a:r>
          </a:p>
        </p:txBody>
      </p:sp>
      <p:pic>
        <p:nvPicPr>
          <p:cNvPr id="3" name="Imagen 2">
            <a:extLst>
              <a:ext uri="{FF2B5EF4-FFF2-40B4-BE49-F238E27FC236}">
                <a16:creationId xmlns:a16="http://schemas.microsoft.com/office/drawing/2014/main" id="{F9FCED10-BAA9-4589-BA89-DCABE27FBCF9}"/>
              </a:ext>
            </a:extLst>
          </p:cNvPr>
          <p:cNvPicPr/>
          <p:nvPr/>
        </p:nvPicPr>
        <p:blipFill rotWithShape="1">
          <a:blip r:embed="rId2">
            <a:extLst>
              <a:ext uri="{28A0092B-C50C-407E-A947-70E740481C1C}">
                <a14:useLocalDpi xmlns:a14="http://schemas.microsoft.com/office/drawing/2010/main" val="0"/>
              </a:ext>
            </a:extLst>
          </a:blip>
          <a:srcRect l="24101" t="29949" r="12593" b="22446"/>
          <a:stretch/>
        </p:blipFill>
        <p:spPr bwMode="auto">
          <a:xfrm>
            <a:off x="1216404" y="1661020"/>
            <a:ext cx="9521503" cy="3056077"/>
          </a:xfrm>
          <a:prstGeom prst="rect">
            <a:avLst/>
          </a:prstGeom>
          <a:ln>
            <a:noFill/>
          </a:ln>
          <a:extLst>
            <a:ext uri="{53640926-AAD7-44D8-BBD7-CCE9431645EC}">
              <a14:shadowObscured xmlns:a14="http://schemas.microsoft.com/office/drawing/2010/main"/>
            </a:ext>
          </a:extLst>
        </p:spPr>
      </p:pic>
      <p:graphicFrame>
        <p:nvGraphicFramePr>
          <p:cNvPr id="2" name="Tabla 1">
            <a:extLst>
              <a:ext uri="{FF2B5EF4-FFF2-40B4-BE49-F238E27FC236}">
                <a16:creationId xmlns:a16="http://schemas.microsoft.com/office/drawing/2014/main" id="{634D33FC-6F7D-4315-93D6-9006D0C59A53}"/>
              </a:ext>
            </a:extLst>
          </p:cNvPr>
          <p:cNvGraphicFramePr>
            <a:graphicFrameLocks noGrp="1"/>
          </p:cNvGraphicFramePr>
          <p:nvPr>
            <p:extLst>
              <p:ext uri="{D42A27DB-BD31-4B8C-83A1-F6EECF244321}">
                <p14:modId xmlns:p14="http://schemas.microsoft.com/office/powerpoint/2010/main" val="1743400253"/>
              </p:ext>
            </p:extLst>
          </p:nvPr>
        </p:nvGraphicFramePr>
        <p:xfrm>
          <a:off x="1216402" y="4717097"/>
          <a:ext cx="9261445" cy="878360"/>
        </p:xfrm>
        <a:graphic>
          <a:graphicData uri="http://schemas.openxmlformats.org/drawingml/2006/table">
            <a:tbl>
              <a:tblPr firstRow="1" firstCol="1" bandRow="1">
                <a:tableStyleId>{5C22544A-7EE6-4342-B048-85BDC9FD1C3A}</a:tableStyleId>
              </a:tblPr>
              <a:tblGrid>
                <a:gridCol w="1207639">
                  <a:extLst>
                    <a:ext uri="{9D8B030D-6E8A-4147-A177-3AD203B41FA5}">
                      <a16:colId xmlns:a16="http://schemas.microsoft.com/office/drawing/2014/main" val="2749356008"/>
                    </a:ext>
                  </a:extLst>
                </a:gridCol>
                <a:gridCol w="962652">
                  <a:extLst>
                    <a:ext uri="{9D8B030D-6E8A-4147-A177-3AD203B41FA5}">
                      <a16:colId xmlns:a16="http://schemas.microsoft.com/office/drawing/2014/main" val="1521333047"/>
                    </a:ext>
                  </a:extLst>
                </a:gridCol>
                <a:gridCol w="1563108">
                  <a:extLst>
                    <a:ext uri="{9D8B030D-6E8A-4147-A177-3AD203B41FA5}">
                      <a16:colId xmlns:a16="http://schemas.microsoft.com/office/drawing/2014/main" val="1245216025"/>
                    </a:ext>
                  </a:extLst>
                </a:gridCol>
                <a:gridCol w="875226">
                  <a:extLst>
                    <a:ext uri="{9D8B030D-6E8A-4147-A177-3AD203B41FA5}">
                      <a16:colId xmlns:a16="http://schemas.microsoft.com/office/drawing/2014/main" val="2307852119"/>
                    </a:ext>
                  </a:extLst>
                </a:gridCol>
                <a:gridCol w="1452625">
                  <a:extLst>
                    <a:ext uri="{9D8B030D-6E8A-4147-A177-3AD203B41FA5}">
                      <a16:colId xmlns:a16="http://schemas.microsoft.com/office/drawing/2014/main" val="4029024608"/>
                    </a:ext>
                  </a:extLst>
                </a:gridCol>
                <a:gridCol w="773388">
                  <a:extLst>
                    <a:ext uri="{9D8B030D-6E8A-4147-A177-3AD203B41FA5}">
                      <a16:colId xmlns:a16="http://schemas.microsoft.com/office/drawing/2014/main" val="62001569"/>
                    </a:ext>
                  </a:extLst>
                </a:gridCol>
                <a:gridCol w="1551581">
                  <a:extLst>
                    <a:ext uri="{9D8B030D-6E8A-4147-A177-3AD203B41FA5}">
                      <a16:colId xmlns:a16="http://schemas.microsoft.com/office/drawing/2014/main" val="3852029991"/>
                    </a:ext>
                  </a:extLst>
                </a:gridCol>
                <a:gridCol w="875226">
                  <a:extLst>
                    <a:ext uri="{9D8B030D-6E8A-4147-A177-3AD203B41FA5}">
                      <a16:colId xmlns:a16="http://schemas.microsoft.com/office/drawing/2014/main" val="1244739648"/>
                    </a:ext>
                  </a:extLst>
                </a:gridCol>
              </a:tblGrid>
              <a:tr h="439180">
                <a:tc>
                  <a:txBody>
                    <a:bodyPr/>
                    <a:lstStyle/>
                    <a:p>
                      <a:pPr algn="ctr">
                        <a:spcAft>
                          <a:spcPts val="0"/>
                        </a:spcAft>
                      </a:pPr>
                      <a:r>
                        <a:rPr lang="es-CO" sz="1200" dirty="0">
                          <a:solidFill>
                            <a:schemeClr val="tx1"/>
                          </a:solidFill>
                          <a:effectLst/>
                        </a:rPr>
                        <a:t>DIRECTIVO</a:t>
                      </a:r>
                      <a:endParaRPr lang="es-CO" sz="120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dirty="0">
                          <a:solidFill>
                            <a:schemeClr val="tx1"/>
                          </a:solidFill>
                          <a:effectLst/>
                        </a:rPr>
                        <a:t>ASESOR</a:t>
                      </a:r>
                      <a:endParaRPr lang="es-CO" sz="120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dirty="0">
                          <a:solidFill>
                            <a:schemeClr val="tx1"/>
                          </a:solidFill>
                          <a:effectLst/>
                        </a:rPr>
                        <a:t>PROFESIONAL</a:t>
                      </a:r>
                      <a:endParaRPr lang="es-CO" sz="120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dirty="0">
                          <a:solidFill>
                            <a:schemeClr val="tx1"/>
                          </a:solidFill>
                          <a:effectLst/>
                        </a:rPr>
                        <a:t>TÉNICO</a:t>
                      </a:r>
                      <a:endParaRPr lang="es-CO" sz="120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dirty="0">
                          <a:solidFill>
                            <a:schemeClr val="tx1"/>
                          </a:solidFill>
                          <a:effectLst/>
                        </a:rPr>
                        <a:t>ASISTENCIAL</a:t>
                      </a:r>
                      <a:endParaRPr lang="es-CO" sz="120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dirty="0">
                          <a:solidFill>
                            <a:schemeClr val="tx1"/>
                          </a:solidFill>
                          <a:effectLst/>
                        </a:rPr>
                        <a:t>OTRO</a:t>
                      </a:r>
                      <a:endParaRPr lang="es-CO" sz="120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dirty="0">
                          <a:solidFill>
                            <a:schemeClr val="tx1"/>
                          </a:solidFill>
                          <a:effectLst/>
                        </a:rPr>
                        <a:t>CONTRATISTA </a:t>
                      </a:r>
                      <a:endParaRPr lang="es-CO" sz="120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dirty="0">
                          <a:solidFill>
                            <a:schemeClr val="tx1"/>
                          </a:solidFill>
                          <a:effectLst/>
                        </a:rPr>
                        <a:t>TOTAL</a:t>
                      </a:r>
                      <a:endParaRPr lang="es-CO" sz="120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extLst>
                  <a:ext uri="{0D108BD9-81ED-4DB2-BD59-A6C34878D82A}">
                    <a16:rowId xmlns:a16="http://schemas.microsoft.com/office/drawing/2014/main" val="3293952563"/>
                  </a:ext>
                </a:extLst>
              </a:tr>
              <a:tr h="439180">
                <a:tc>
                  <a:txBody>
                    <a:bodyPr/>
                    <a:lstStyle/>
                    <a:p>
                      <a:pPr algn="ctr">
                        <a:spcAft>
                          <a:spcPts val="0"/>
                        </a:spcAft>
                      </a:pPr>
                      <a:r>
                        <a:rPr lang="es-CO" sz="1200" b="1" dirty="0">
                          <a:solidFill>
                            <a:schemeClr val="tx1"/>
                          </a:solidFill>
                          <a:effectLst/>
                        </a:rPr>
                        <a:t>3</a:t>
                      </a:r>
                      <a:endParaRPr lang="es-CO" sz="1200" b="1"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b="1" dirty="0">
                          <a:solidFill>
                            <a:schemeClr val="tx1"/>
                          </a:solidFill>
                          <a:effectLst/>
                        </a:rPr>
                        <a:t>0</a:t>
                      </a:r>
                      <a:endParaRPr lang="es-CO" sz="1200" b="1"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b="1" dirty="0">
                          <a:solidFill>
                            <a:schemeClr val="tx1"/>
                          </a:solidFill>
                          <a:effectLst/>
                        </a:rPr>
                        <a:t>6</a:t>
                      </a:r>
                      <a:endParaRPr lang="es-CO" sz="1200" b="1"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b="1" dirty="0">
                          <a:solidFill>
                            <a:schemeClr val="tx1"/>
                          </a:solidFill>
                          <a:effectLst/>
                        </a:rPr>
                        <a:t>3</a:t>
                      </a:r>
                      <a:endParaRPr lang="es-CO" sz="1200" b="1"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b="1" dirty="0">
                          <a:solidFill>
                            <a:schemeClr val="tx1"/>
                          </a:solidFill>
                          <a:effectLst/>
                        </a:rPr>
                        <a:t>0</a:t>
                      </a:r>
                      <a:endParaRPr lang="es-CO" sz="1200" b="1"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b="1" dirty="0">
                          <a:solidFill>
                            <a:schemeClr val="tx1"/>
                          </a:solidFill>
                          <a:effectLst/>
                        </a:rPr>
                        <a:t>0</a:t>
                      </a:r>
                      <a:endParaRPr lang="es-CO" sz="1200" b="1"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b="1" dirty="0">
                          <a:solidFill>
                            <a:schemeClr val="tx1"/>
                          </a:solidFill>
                          <a:effectLst/>
                        </a:rPr>
                        <a:t>50</a:t>
                      </a:r>
                      <a:endParaRPr lang="es-CO" sz="1200" b="1"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tc>
                  <a:txBody>
                    <a:bodyPr/>
                    <a:lstStyle/>
                    <a:p>
                      <a:pPr algn="ctr">
                        <a:spcAft>
                          <a:spcPts val="0"/>
                        </a:spcAft>
                      </a:pPr>
                      <a:r>
                        <a:rPr lang="es-CO" sz="1200" b="1" dirty="0">
                          <a:solidFill>
                            <a:schemeClr val="tx1"/>
                          </a:solidFill>
                          <a:effectLst/>
                        </a:rPr>
                        <a:t>62</a:t>
                      </a:r>
                      <a:endParaRPr lang="es-CO" sz="1200" b="1"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44450" marR="44450" marT="0" marB="0" anchor="b"/>
                </a:tc>
                <a:extLst>
                  <a:ext uri="{0D108BD9-81ED-4DB2-BD59-A6C34878D82A}">
                    <a16:rowId xmlns:a16="http://schemas.microsoft.com/office/drawing/2014/main" val="1653243588"/>
                  </a:ext>
                </a:extLst>
              </a:tr>
            </a:tbl>
          </a:graphicData>
        </a:graphic>
      </p:graphicFrame>
    </p:spTree>
    <p:extLst>
      <p:ext uri="{BB962C8B-B14F-4D97-AF65-F5344CB8AC3E}">
        <p14:creationId xmlns:p14="http://schemas.microsoft.com/office/powerpoint/2010/main" val="1521489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9651" y="1138208"/>
            <a:ext cx="6088718" cy="781752"/>
          </a:xfrm>
          <a:prstGeom prst="rect">
            <a:avLst/>
          </a:prstGeom>
          <a:noFill/>
        </p:spPr>
        <p:txBody>
          <a:bodyPr wrap="none" rtlCol="0">
            <a:spAutoFit/>
          </a:bodyPr>
          <a:lstStyle/>
          <a:p>
            <a:pPr>
              <a:lnSpc>
                <a:spcPct val="70000"/>
              </a:lnSpc>
            </a:pPr>
            <a:r>
              <a:rPr lang="en-US" sz="3200" b="1" dirty="0">
                <a:solidFill>
                  <a:schemeClr val="tx2"/>
                </a:solidFill>
              </a:rPr>
              <a:t>2. SITUACION DE LA DEPENDENCIA</a:t>
            </a:r>
          </a:p>
          <a:p>
            <a:pPr>
              <a:lnSpc>
                <a:spcPct val="70000"/>
              </a:lnSpc>
            </a:pPr>
            <a:r>
              <a:rPr lang="es-CO" sz="3200" dirty="0"/>
              <a:t>D.O.F.A.</a:t>
            </a:r>
            <a:endParaRPr lang="en-US" sz="3200" b="1" dirty="0">
              <a:solidFill>
                <a:schemeClr val="tx2"/>
              </a:solidFill>
            </a:endParaRPr>
          </a:p>
        </p:txBody>
      </p:sp>
      <p:graphicFrame>
        <p:nvGraphicFramePr>
          <p:cNvPr id="2" name="Tabla 1"/>
          <p:cNvGraphicFramePr>
            <a:graphicFrameLocks noGrp="1"/>
          </p:cNvGraphicFramePr>
          <p:nvPr>
            <p:extLst>
              <p:ext uri="{D42A27DB-BD31-4B8C-83A1-F6EECF244321}">
                <p14:modId xmlns:p14="http://schemas.microsoft.com/office/powerpoint/2010/main" val="1519952501"/>
              </p:ext>
            </p:extLst>
          </p:nvPr>
        </p:nvGraphicFramePr>
        <p:xfrm>
          <a:off x="1909651" y="1919960"/>
          <a:ext cx="7703582" cy="3606955"/>
        </p:xfrm>
        <a:graphic>
          <a:graphicData uri="http://schemas.openxmlformats.org/drawingml/2006/table">
            <a:tbl>
              <a:tblPr>
                <a:tableStyleId>{5C22544A-7EE6-4342-B048-85BDC9FD1C3A}</a:tableStyleId>
              </a:tblPr>
              <a:tblGrid>
                <a:gridCol w="3851791">
                  <a:extLst>
                    <a:ext uri="{9D8B030D-6E8A-4147-A177-3AD203B41FA5}">
                      <a16:colId xmlns:a16="http://schemas.microsoft.com/office/drawing/2014/main" val="20000"/>
                    </a:ext>
                  </a:extLst>
                </a:gridCol>
                <a:gridCol w="3851791">
                  <a:extLst>
                    <a:ext uri="{9D8B030D-6E8A-4147-A177-3AD203B41FA5}">
                      <a16:colId xmlns:a16="http://schemas.microsoft.com/office/drawing/2014/main" val="20001"/>
                    </a:ext>
                  </a:extLst>
                </a:gridCol>
              </a:tblGrid>
              <a:tr h="198898">
                <a:tc>
                  <a:txBody>
                    <a:bodyPr/>
                    <a:lstStyle/>
                    <a:p>
                      <a:pPr algn="ctr" fontAlgn="b"/>
                      <a:r>
                        <a:rPr lang="es-ES" sz="1800" b="1" u="none" strike="noStrike" dirty="0">
                          <a:effectLst/>
                        </a:rPr>
                        <a:t> Debilidades</a:t>
                      </a:r>
                      <a:endParaRPr lang="es-ES" sz="1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s-ES" sz="1800" b="1" u="none" strike="noStrike" dirty="0">
                          <a:effectLst/>
                        </a:rPr>
                        <a:t>Oportunidades</a:t>
                      </a:r>
                      <a:endParaRPr lang="es-ES" sz="18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1079876">
                <a:tc>
                  <a:txBody>
                    <a:bodyPr/>
                    <a:lstStyle/>
                    <a:p>
                      <a:pPr algn="l" fontAlgn="b"/>
                      <a:r>
                        <a:rPr lang="es-ES" sz="1000" b="0" i="0" u="none" strike="noStrike" dirty="0">
                          <a:solidFill>
                            <a:srgbClr val="000000"/>
                          </a:solidFill>
                          <a:effectLst/>
                          <a:latin typeface="Arial" panose="020B0604020202020204" pitchFamily="34" charset="0"/>
                        </a:rPr>
                        <a:t>Infraestructura</a:t>
                      </a:r>
                      <a:r>
                        <a:rPr lang="es-ES" sz="1000" b="0" i="0" u="none" strike="noStrike" baseline="0" dirty="0">
                          <a:solidFill>
                            <a:srgbClr val="000000"/>
                          </a:solidFill>
                          <a:effectLst/>
                          <a:latin typeface="Arial" panose="020B0604020202020204" pitchFamily="34" charset="0"/>
                        </a:rPr>
                        <a:t> inadecuada e insuficiente para realizar las actividades propias de la dependencia.</a:t>
                      </a:r>
                    </a:p>
                    <a:p>
                      <a:pPr algn="l" fontAlgn="b"/>
                      <a:endParaRPr lang="es-ES" sz="1000" b="0" i="0" u="none" strike="noStrike" baseline="0" dirty="0">
                        <a:solidFill>
                          <a:srgbClr val="000000"/>
                        </a:solidFill>
                        <a:effectLst/>
                        <a:latin typeface="Arial" panose="020B0604020202020204" pitchFamily="34" charset="0"/>
                      </a:endParaRPr>
                    </a:p>
                    <a:p>
                      <a:pPr algn="l" fontAlgn="b"/>
                      <a:r>
                        <a:rPr lang="es-ES" sz="1000" b="0" i="0" u="none" strike="noStrike" baseline="0" dirty="0">
                          <a:solidFill>
                            <a:srgbClr val="000000"/>
                          </a:solidFill>
                          <a:effectLst/>
                          <a:latin typeface="Arial" panose="020B0604020202020204" pitchFamily="34" charset="0"/>
                        </a:rPr>
                        <a:t>Demoras en el proceso de contratación.</a:t>
                      </a:r>
                    </a:p>
                    <a:p>
                      <a:pPr algn="l" fontAlgn="b"/>
                      <a:endParaRPr lang="es-ES" sz="1000" b="0" i="0" u="none" strike="noStrike" baseline="0" dirty="0">
                        <a:solidFill>
                          <a:srgbClr val="000000"/>
                        </a:solidFill>
                        <a:effectLst/>
                        <a:latin typeface="Arial" panose="020B0604020202020204" pitchFamily="34" charset="0"/>
                      </a:endParaRPr>
                    </a:p>
                    <a:p>
                      <a:pPr algn="l" fontAlgn="b"/>
                      <a:r>
                        <a:rPr lang="es-ES" sz="1000" b="0" i="0" u="none" strike="noStrike" baseline="0" dirty="0">
                          <a:solidFill>
                            <a:srgbClr val="000000"/>
                          </a:solidFill>
                          <a:effectLst/>
                          <a:latin typeface="Arial" panose="020B0604020202020204" pitchFamily="34" charset="0"/>
                        </a:rPr>
                        <a:t>Fallas y demoras en la conectividad.</a:t>
                      </a:r>
                    </a:p>
                    <a:p>
                      <a:pPr algn="l" fontAlgn="b"/>
                      <a:endParaRPr lang="es-ES" sz="10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s-ES" sz="1000" b="0" i="0" u="none" strike="noStrike" dirty="0">
                          <a:solidFill>
                            <a:srgbClr val="000000"/>
                          </a:solidFill>
                          <a:effectLst/>
                          <a:latin typeface="Arial" panose="020B0604020202020204" pitchFamily="34" charset="0"/>
                        </a:rPr>
                        <a:t>Proporcionar acceso a la conectividad y herramientas tecnológicas para posibilitar la comunicación con</a:t>
                      </a:r>
                      <a:r>
                        <a:rPr lang="es-ES" sz="1000" b="0" i="0" u="none" strike="noStrike" baseline="0" dirty="0">
                          <a:solidFill>
                            <a:srgbClr val="000000"/>
                          </a:solidFill>
                          <a:effectLst/>
                          <a:latin typeface="Arial" panose="020B0604020202020204" pitchFamily="34" charset="0"/>
                        </a:rPr>
                        <a:t> amplia cobertura</a:t>
                      </a:r>
                      <a:r>
                        <a:rPr lang="es-ES" sz="1000" b="0" i="0" u="none" strike="noStrike" dirty="0">
                          <a:solidFill>
                            <a:srgbClr val="000000"/>
                          </a:solidFill>
                          <a:effectLst/>
                          <a:latin typeface="Arial" panose="020B0604020202020204" pitchFamily="34" charset="0"/>
                        </a:rPr>
                        <a:t>.</a:t>
                      </a:r>
                    </a:p>
                    <a:p>
                      <a:pPr algn="l" fontAlgn="b"/>
                      <a:endParaRPr lang="es-ES" sz="1000" b="0" i="0" u="none" strike="noStrike" dirty="0">
                        <a:solidFill>
                          <a:srgbClr val="000000"/>
                        </a:solidFill>
                        <a:effectLst/>
                        <a:latin typeface="Arial" panose="020B0604020202020204" pitchFamily="34" charset="0"/>
                      </a:endParaRPr>
                    </a:p>
                    <a:p>
                      <a:pPr algn="l" fontAlgn="b"/>
                      <a:r>
                        <a:rPr lang="es-ES" sz="1000" b="0" i="0" u="none" strike="noStrike" dirty="0">
                          <a:solidFill>
                            <a:srgbClr val="000000"/>
                          </a:solidFill>
                          <a:effectLst/>
                          <a:latin typeface="Arial" panose="020B0604020202020204" pitchFamily="34" charset="0"/>
                        </a:rPr>
                        <a:t>Articular con TICS la</a:t>
                      </a:r>
                      <a:r>
                        <a:rPr lang="es-ES" sz="1000" b="0" i="0" u="none" strike="noStrike" baseline="0" dirty="0">
                          <a:solidFill>
                            <a:srgbClr val="000000"/>
                          </a:solidFill>
                          <a:effectLst/>
                          <a:latin typeface="Arial" panose="020B0604020202020204" pitchFamily="34" charset="0"/>
                        </a:rPr>
                        <a:t> sistematización total de la información en salud del municipio.</a:t>
                      </a:r>
                      <a:endParaRPr lang="es-ES" sz="10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220256">
                <a:tc>
                  <a:txBody>
                    <a:bodyPr/>
                    <a:lstStyle/>
                    <a:p>
                      <a:pPr algn="ctr" fontAlgn="b"/>
                      <a:r>
                        <a:rPr lang="es-ES" sz="2000" b="1" u="none" strike="noStrike" dirty="0">
                          <a:effectLst/>
                        </a:rPr>
                        <a:t> Fortalezas</a:t>
                      </a:r>
                      <a:endParaRPr lang="es-ES" sz="20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s-ES" sz="2000" b="1" u="none" strike="noStrike" dirty="0">
                          <a:effectLst/>
                        </a:rPr>
                        <a:t>Amenazas</a:t>
                      </a:r>
                      <a:endParaRPr lang="es-ES"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2"/>
                  </a:ext>
                </a:extLst>
              </a:tr>
              <a:tr h="1928909">
                <a:tc>
                  <a:txBody>
                    <a:bodyPr/>
                    <a:lstStyle/>
                    <a:p>
                      <a:pPr algn="l" fontAlgn="b"/>
                      <a:r>
                        <a:rPr lang="es-ES" sz="1000" u="none" strike="noStrike" dirty="0">
                          <a:effectLst/>
                        </a:rPr>
                        <a:t> </a:t>
                      </a:r>
                      <a:r>
                        <a:rPr lang="es-CO" sz="1000" u="none" strike="noStrike" dirty="0">
                          <a:effectLst/>
                        </a:rPr>
                        <a:t>Sistemas</a:t>
                      </a:r>
                      <a:r>
                        <a:rPr lang="es-CO" sz="1000" u="none" strike="noStrike" baseline="0" dirty="0">
                          <a:effectLst/>
                        </a:rPr>
                        <a:t> de información implementados y operando en la dependencia.</a:t>
                      </a:r>
                    </a:p>
                    <a:p>
                      <a:pPr algn="l" fontAlgn="b"/>
                      <a:endParaRPr lang="es-CO" sz="1000" u="none" strike="noStrike" baseline="0" dirty="0">
                        <a:effectLst/>
                      </a:endParaRPr>
                    </a:p>
                    <a:p>
                      <a:pPr algn="l" fontAlgn="b"/>
                      <a:r>
                        <a:rPr lang="es-CO" sz="1000" u="none" strike="noStrike" baseline="0" dirty="0">
                          <a:effectLst/>
                        </a:rPr>
                        <a:t>Procedimientos revisados y actualizados.</a:t>
                      </a:r>
                    </a:p>
                    <a:p>
                      <a:pPr algn="l" fontAlgn="b"/>
                      <a:endParaRPr lang="es-CO" sz="1000" u="none" strike="noStrike" baseline="0" dirty="0">
                        <a:effectLst/>
                      </a:endParaRPr>
                    </a:p>
                    <a:p>
                      <a:pPr algn="l" fontAlgn="b"/>
                      <a:r>
                        <a:rPr lang="es-CO" sz="1000" u="none" strike="noStrike" baseline="0" dirty="0">
                          <a:effectLst/>
                        </a:rPr>
                        <a:t>Profesionales y técnicos de la dependencia con conocimientos necesarios y suficientes para gestionar el proceso de Gestión en Salud.</a:t>
                      </a:r>
                    </a:p>
                    <a:p>
                      <a:pPr algn="l" fontAlgn="b"/>
                      <a:endParaRPr lang="es-ES" sz="1000" u="none" strike="noStrike" dirty="0">
                        <a:effectLst/>
                      </a:endParaRPr>
                    </a:p>
                    <a:p>
                      <a:pPr algn="l" fontAlgn="b"/>
                      <a:r>
                        <a:rPr lang="es-ES" sz="1000" u="none" strike="noStrike" dirty="0">
                          <a:effectLst/>
                        </a:rPr>
                        <a:t>La dependencia cuenta con herramientas</a:t>
                      </a:r>
                      <a:r>
                        <a:rPr lang="es-ES" sz="1000" u="none" strike="noStrike" baseline="0" dirty="0">
                          <a:effectLst/>
                        </a:rPr>
                        <a:t> de seguimiento a los recursos del Fondo Local de Salud.</a:t>
                      </a:r>
                    </a:p>
                    <a:p>
                      <a:pPr algn="l" fontAlgn="b"/>
                      <a:endParaRPr lang="es-ES" sz="1000" u="none" strike="noStrike" baseline="0" dirty="0">
                        <a:effectLst/>
                      </a:endParaRPr>
                    </a:p>
                    <a:p>
                      <a:pPr algn="l" fontAlgn="b"/>
                      <a:r>
                        <a:rPr lang="es-CO" sz="1000" b="0" i="0" u="none" strike="noStrike" dirty="0">
                          <a:solidFill>
                            <a:srgbClr val="000000"/>
                          </a:solidFill>
                          <a:effectLst/>
                          <a:latin typeface="Arial" panose="020B0604020202020204" pitchFamily="34" charset="0"/>
                        </a:rPr>
                        <a:t>Incremento</a:t>
                      </a:r>
                      <a:r>
                        <a:rPr lang="es-CO" sz="1000" b="0" i="0" u="none" strike="noStrike" baseline="0" dirty="0">
                          <a:solidFill>
                            <a:srgbClr val="000000"/>
                          </a:solidFill>
                          <a:effectLst/>
                          <a:latin typeface="Arial" panose="020B0604020202020204" pitchFamily="34" charset="0"/>
                        </a:rPr>
                        <a:t> de prestadores de servicios privados en el municipio.</a:t>
                      </a:r>
                      <a:endParaRPr lang="es-ES" sz="10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s-ES" sz="1000" u="none" strike="noStrike" dirty="0">
                          <a:effectLst/>
                        </a:rPr>
                        <a:t>Cambios de periodo</a:t>
                      </a:r>
                      <a:r>
                        <a:rPr lang="es-ES" sz="1000" u="none" strike="noStrike" baseline="0" dirty="0">
                          <a:effectLst/>
                        </a:rPr>
                        <a:t> de gobierno que limitan la continuidad en los procesos.</a:t>
                      </a:r>
                    </a:p>
                    <a:p>
                      <a:pPr algn="l" fontAlgn="b"/>
                      <a:endParaRPr lang="es-ES" sz="1000" u="none" strike="noStrike" baseline="0" dirty="0">
                        <a:effectLst/>
                      </a:endParaRPr>
                    </a:p>
                    <a:p>
                      <a:pPr algn="l" fontAlgn="b"/>
                      <a:r>
                        <a:rPr lang="es-ES" sz="1000" u="none" strike="noStrike" baseline="0" dirty="0">
                          <a:effectLst/>
                        </a:rPr>
                        <a:t>Cambios normativos que afecten la planeación realizada durante los cuatrienios.</a:t>
                      </a:r>
                    </a:p>
                    <a:p>
                      <a:pPr algn="l" fontAlgn="b"/>
                      <a:endParaRPr lang="es-ES" sz="1000" u="none" strike="noStrike" baseline="0" dirty="0">
                        <a:effectLst/>
                      </a:endParaRPr>
                    </a:p>
                    <a:p>
                      <a:pPr algn="l" fontAlgn="b"/>
                      <a:r>
                        <a:rPr lang="es-ES" sz="1000" u="none" strike="noStrike" baseline="0" dirty="0">
                          <a:effectLst/>
                        </a:rPr>
                        <a:t>Crecimiento poblacional desbordado en el municipio y la llegada de población migrante.</a:t>
                      </a:r>
                    </a:p>
                    <a:p>
                      <a:pPr algn="l" fontAlgn="b"/>
                      <a:endParaRPr lang="es-ES" sz="1000" b="0" i="0" u="none" strike="noStrike" baseline="0" dirty="0">
                        <a:solidFill>
                          <a:srgbClr val="000000"/>
                        </a:solidFill>
                        <a:effectLst/>
                        <a:latin typeface="Arial" panose="020B0604020202020204" pitchFamily="34" charset="0"/>
                      </a:endParaRPr>
                    </a:p>
                    <a:p>
                      <a:pPr algn="l" fontAlgn="b"/>
                      <a:endParaRPr lang="es-ES" sz="1000" b="0" i="0" u="none" strike="noStrike" baseline="0">
                        <a:solidFill>
                          <a:srgbClr val="000000"/>
                        </a:solidFill>
                        <a:effectLst/>
                        <a:latin typeface="Arial" panose="020B0604020202020204" pitchFamily="34" charset="0"/>
                      </a:endParaRPr>
                    </a:p>
                    <a:p>
                      <a:pPr algn="l" fontAlgn="b"/>
                      <a:endParaRPr lang="es-ES" sz="10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9911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9652" y="1138209"/>
            <a:ext cx="6721455" cy="437043"/>
          </a:xfrm>
          <a:prstGeom prst="rect">
            <a:avLst/>
          </a:prstGeom>
          <a:noFill/>
        </p:spPr>
        <p:txBody>
          <a:bodyPr wrap="none" rtlCol="0">
            <a:spAutoFit/>
          </a:bodyPr>
          <a:lstStyle/>
          <a:p>
            <a:pPr>
              <a:lnSpc>
                <a:spcPct val="70000"/>
              </a:lnSpc>
            </a:pPr>
            <a:r>
              <a:rPr lang="en-US" sz="3200" b="1" dirty="0">
                <a:solidFill>
                  <a:schemeClr val="tx2"/>
                </a:solidFill>
              </a:rPr>
              <a:t>3. INFORME DE CONTRATOS VIGENTES</a:t>
            </a:r>
          </a:p>
        </p:txBody>
      </p:sp>
      <p:graphicFrame>
        <p:nvGraphicFramePr>
          <p:cNvPr id="2" name="Tabla 1"/>
          <p:cNvGraphicFramePr>
            <a:graphicFrameLocks noGrp="1"/>
          </p:cNvGraphicFramePr>
          <p:nvPr>
            <p:extLst>
              <p:ext uri="{D42A27DB-BD31-4B8C-83A1-F6EECF244321}">
                <p14:modId xmlns:p14="http://schemas.microsoft.com/office/powerpoint/2010/main" val="503322471"/>
              </p:ext>
            </p:extLst>
          </p:nvPr>
        </p:nvGraphicFramePr>
        <p:xfrm>
          <a:off x="581890" y="1575251"/>
          <a:ext cx="11130742" cy="4438981"/>
        </p:xfrm>
        <a:graphic>
          <a:graphicData uri="http://schemas.openxmlformats.org/drawingml/2006/table">
            <a:tbl>
              <a:tblPr>
                <a:tableStyleId>{5C22544A-7EE6-4342-B048-85BDC9FD1C3A}</a:tableStyleId>
              </a:tblPr>
              <a:tblGrid>
                <a:gridCol w="2552174">
                  <a:extLst>
                    <a:ext uri="{9D8B030D-6E8A-4147-A177-3AD203B41FA5}">
                      <a16:colId xmlns:a16="http://schemas.microsoft.com/office/drawing/2014/main" val="626509624"/>
                    </a:ext>
                  </a:extLst>
                </a:gridCol>
                <a:gridCol w="3069609">
                  <a:extLst>
                    <a:ext uri="{9D8B030D-6E8A-4147-A177-3AD203B41FA5}">
                      <a16:colId xmlns:a16="http://schemas.microsoft.com/office/drawing/2014/main" val="568497843"/>
                    </a:ext>
                  </a:extLst>
                </a:gridCol>
                <a:gridCol w="762540">
                  <a:extLst>
                    <a:ext uri="{9D8B030D-6E8A-4147-A177-3AD203B41FA5}">
                      <a16:colId xmlns:a16="http://schemas.microsoft.com/office/drawing/2014/main" val="274341073"/>
                    </a:ext>
                  </a:extLst>
                </a:gridCol>
                <a:gridCol w="4746419">
                  <a:extLst>
                    <a:ext uri="{9D8B030D-6E8A-4147-A177-3AD203B41FA5}">
                      <a16:colId xmlns:a16="http://schemas.microsoft.com/office/drawing/2014/main" val="1977739282"/>
                    </a:ext>
                  </a:extLst>
                </a:gridCol>
              </a:tblGrid>
              <a:tr h="124692">
                <a:tc>
                  <a:txBody>
                    <a:bodyPr/>
                    <a:lstStyle/>
                    <a:p>
                      <a:pPr algn="ctr" fontAlgn="b"/>
                      <a:r>
                        <a:rPr lang="es-CO" sz="600" b="1" u="none" strike="noStrike" dirty="0">
                          <a:effectLst/>
                        </a:rPr>
                        <a:t>PROGRAMA </a:t>
                      </a:r>
                      <a:endParaRPr lang="es-CO" sz="600" b="1"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b="1" u="none" strike="noStrike" dirty="0">
                          <a:effectLst/>
                        </a:rPr>
                        <a:t>META</a:t>
                      </a:r>
                      <a:endParaRPr lang="es-CO" sz="600" b="1"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b="1" u="none" strike="noStrike" dirty="0">
                          <a:effectLst/>
                        </a:rPr>
                        <a:t>NUMERO CONTRATO</a:t>
                      </a:r>
                      <a:endParaRPr lang="es-CO" sz="600" b="1"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b="1" u="none" strike="noStrike" dirty="0">
                          <a:effectLst/>
                        </a:rPr>
                        <a:t>OBJETO</a:t>
                      </a:r>
                      <a:endParaRPr lang="es-CO" sz="600" b="1" i="0" u="none" strike="noStrike" dirty="0">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2419999678"/>
                  </a:ext>
                </a:extLst>
              </a:tr>
              <a:tr h="249382">
                <a:tc>
                  <a:txBody>
                    <a:bodyPr/>
                    <a:lstStyle/>
                    <a:p>
                      <a:pPr algn="l" fontAlgn="b"/>
                      <a:r>
                        <a:rPr lang="es-CO" sz="600" u="none" strike="noStrike" dirty="0">
                          <a:effectLst/>
                        </a:rPr>
                        <a:t>15 ASEGURARTE NUESTRO COMPROMISO</a:t>
                      </a:r>
                      <a:endParaRPr lang="es-CO"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141 Una (1 )actualización de convenio con la ESE , hospital profesor </a:t>
                      </a:r>
                      <a:r>
                        <a:rPr lang="es-ES" sz="600" u="none" strike="noStrike" dirty="0" err="1">
                          <a:effectLst/>
                        </a:rPr>
                        <a:t>Cavellier</a:t>
                      </a:r>
                      <a:r>
                        <a:rPr lang="es-ES" sz="600" u="none" strike="noStrike" dirty="0">
                          <a:effectLst/>
                        </a:rPr>
                        <a:t> para intención a la población pobre no asegurada/270 SGP - SALUD - RENDIMIENTOS FINANCIEROS</a:t>
                      </a:r>
                      <a:endParaRPr lang="es-ES"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1</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COBERTURA EN SERVICIOS DE SALUD DE PRIMER NIVEL DE ATENCIÓN A LA PO PRIMER NIVEL DE COMPLEJIDAD A LA POBLACION POBRE NO ASEGURADA DEL MUNICIPIO DE CAJICA. META 141 DEL PLAN DE DESARROLLO MUNICIPAL CAJICA, NUESTRO COMPROMISO.</a:t>
                      </a:r>
                      <a:endParaRPr lang="es-ES" sz="600" b="0" i="0" u="none" strike="noStrike">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27550763"/>
                  </a:ext>
                </a:extLst>
              </a:tr>
              <a:tr h="187037">
                <a:tc>
                  <a:txBody>
                    <a:bodyPr/>
                    <a:lstStyle/>
                    <a:p>
                      <a:pPr algn="l" fontAlgn="b"/>
                      <a:r>
                        <a:rPr lang="es-ES" sz="600" u="none" strike="noStrike" dirty="0">
                          <a:effectLst/>
                        </a:rPr>
                        <a:t>16 PRESTACION DE SERVICIOS CON CALIDAD Y RESPETO</a:t>
                      </a:r>
                      <a:endParaRPr lang="es-ES"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142 Seguimiento a los planes de mejoramiento a EPS e IPS con puntaje inferior al estándar exigido que es el 95%</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246</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CONTRATO DE PRESTACION DE SERVICIOS PARA BRINDAR SOPORTE TECNICO ADMINISTRATIVO Y FINANCIERO A LOS PROCESOS DE ASEGURAMIENTO Y DESARROLLO DE SERVICIOS EN LA SECRETARIA DE SALUD DEL MUNICIPIO DE CAJICA</a:t>
                      </a:r>
                      <a:endParaRPr lang="es-ES" sz="600" b="0" i="0" u="none" strike="noStrike">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1151370790"/>
                  </a:ext>
                </a:extLst>
              </a:tr>
              <a:tr h="199506">
                <a:tc>
                  <a:txBody>
                    <a:bodyPr/>
                    <a:lstStyle/>
                    <a:p>
                      <a:pPr algn="l" fontAlgn="b"/>
                      <a:r>
                        <a:rPr lang="es-ES" sz="600" u="none" strike="noStrike">
                          <a:effectLst/>
                        </a:rPr>
                        <a:t>16 PRESTACION DE SERVICIOS CON CALIDAD Y RESPETO</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143 Un(1)  Sistema de medición de la satisfacción del usuario en operación.</a:t>
                      </a:r>
                      <a:endParaRPr lang="es-ES"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239</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CONTRATO DE PRESTACIÓN DE SERVICIOS PROFESIONALES EN CIENCIAS DE LA SOCIALES Y HUMANAS PARA EL ASEGURAMIENTO A LA MEDICION DE LA SATISFACCION DEL USUARIO FRENTE A LA PRESTACION DE SERVICIOS DE SALUD EN EL MUNICIPIO DE CAJICA.</a:t>
                      </a:r>
                      <a:endParaRPr lang="es-ES" sz="600" b="0" i="0" u="none" strike="noStrike">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2053661175"/>
                  </a:ext>
                </a:extLst>
              </a:tr>
              <a:tr h="249382">
                <a:tc>
                  <a:txBody>
                    <a:bodyPr/>
                    <a:lstStyle/>
                    <a:p>
                      <a:pPr algn="l" fontAlgn="b"/>
                      <a:r>
                        <a:rPr lang="es-ES" sz="600" u="none" strike="noStrike">
                          <a:effectLst/>
                        </a:rPr>
                        <a:t>16 PRESTACION DE SERVICIOS CON CALIDAD Y RESPETO</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145 Trescientos treinta y dos (332) visitas  de seguimiento  y acompañamiento para habilitación de servicios de salud  a los prestadores que operan en el municipio . </a:t>
                      </a:r>
                      <a:endParaRPr lang="es-ES"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238</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PRESTACIÓN DE SERVICIOS DE UN PROFESIONAL PARA REALIZAR  MONITOREO Y SEGUIMIENTO A LAS ENTIDADES DE SALUD QUE OPERAN EN EL MUNICIPIO.</a:t>
                      </a:r>
                      <a:endParaRPr lang="es-ES" sz="600" b="0" i="0" u="none" strike="noStrike">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4032179151"/>
                  </a:ext>
                </a:extLst>
              </a:tr>
              <a:tr h="249382">
                <a:tc>
                  <a:txBody>
                    <a:bodyPr/>
                    <a:lstStyle/>
                    <a:p>
                      <a:pPr algn="l" fontAlgn="b"/>
                      <a:r>
                        <a:rPr lang="es-ES" sz="600" u="none" strike="noStrike">
                          <a:effectLst/>
                        </a:rPr>
                        <a:t>16 PRESTACION DE SERVICIOS CON CALIDAD Y RESPETO</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145 Trescientos treinta y dos (332) visitas  de seguimiento  y acompañamiento para habilitación de servicios de salud  a los prestadores que operan en el municipio . </a:t>
                      </a:r>
                      <a:endParaRPr lang="es-ES"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240</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PRESTACIÓN DE SERVICIOS PARA REALIZAR  MONITOREO Y SEGUIMIENTO A LAS ENTIDADES DE SALUD ORAL  (IPS , PRESTADORES INDEPENDIENTES  QUE OPERAN  EN EL MUNICIPIO</a:t>
                      </a:r>
                      <a:endParaRPr lang="es-ES" sz="600" b="0" i="0" u="none" strike="noStrike">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3399544221"/>
                  </a:ext>
                </a:extLst>
              </a:tr>
              <a:tr h="311728">
                <a:tc>
                  <a:txBody>
                    <a:bodyPr/>
                    <a:lstStyle/>
                    <a:p>
                      <a:pPr algn="l" fontAlgn="b"/>
                      <a:r>
                        <a:rPr lang="es-ES" sz="600" u="none" strike="noStrike">
                          <a:effectLst/>
                        </a:rPr>
                        <a:t>16 PRESTACION DE SERVICIOS CON CALIDAD Y RESPETO</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146 Noventa y Seis(96) visitas de seguimiento y acompañamiento para verificación del Sistema  Obligatorio de Garantía a la calidad  a los prestadores que operan en el municipio realizadas </a:t>
                      </a:r>
                      <a:endParaRPr lang="es-ES"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243</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CONTRATO DE PRESTACION DE SERVICIOS PROFESIONALES  PARA BRINDAR ORIENTACION Y ASISITENCIA TECNICA EN EL MARCO DE SOGC A LAS IPS PRIADAS, HABILITADAS Y OPERANDO EN EL MUNICIPIO, CENTROS DE PROTECCION AL ADULTO MAYOR Y DROGUERIAS QUE TENGAN HABILITADO EL SERVICIO DE INYECTOLOGIA EN MUNICIPIO DE CAJICA.</a:t>
                      </a:r>
                      <a:endParaRPr lang="es-ES" sz="600" b="0" i="0" u="none" strike="noStrike">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2784278017"/>
                  </a:ext>
                </a:extLst>
              </a:tr>
              <a:tr h="124692">
                <a:tc>
                  <a:txBody>
                    <a:bodyPr/>
                    <a:lstStyle/>
                    <a:p>
                      <a:pPr algn="l" fontAlgn="b"/>
                      <a:r>
                        <a:rPr lang="es-ES" sz="600" u="none" strike="noStrike">
                          <a:effectLst/>
                        </a:rPr>
                        <a:t>16 PRESTACION DE SERVICIOS CON CALIDAD Y RESPETO</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147 Un(1) Programa anual de la Ruta Saludable   </a:t>
                      </a:r>
                      <a:endParaRPr lang="es-ES"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335</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SERVICIOS PARA LA OPERACIÓN DEL PROGRAMA RUTA SALUDABLE EN EL MUNICIPIO DE CAJICA, DE ACUERDO A LOS LINEAMIENTOS DEL MINISTERIO DE TRANSPORTE</a:t>
                      </a:r>
                      <a:endParaRPr lang="es-ES" sz="600" b="0" i="0" u="none" strike="noStrike">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3210137002"/>
                  </a:ext>
                </a:extLst>
              </a:tr>
              <a:tr h="249382">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149 Doscientas(200) Actividades lúdico pedagógicas para la prevención de todo tipo de maltrato.</a:t>
                      </a:r>
                      <a:endParaRPr lang="es-ES"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260</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PRESTACION DE SERVICIOS PROFESIONALES DE UNA PSICOLOGA PARA LA EJECUCION DE LAS ACCIONES DE GESTION Y FORTALECIMIENTO DE LA AUTORIDAD SANITARIA EN LA DIMENSION DE SALUD MENTAL DEL PLAN DE INTERVENCIONES COLECTIVAS PIC 2019 DEL MUNICIPIO DE CAJICA</a:t>
                      </a:r>
                      <a:endParaRPr lang="es-ES" sz="600" b="0" i="0" u="none" strike="noStrike">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506679852"/>
                  </a:ext>
                </a:extLst>
              </a:tr>
              <a:tr h="498765">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149 Doscientas(200) Actividades lúdico pedagógicas para la prevención de todo tipo de maltrato .</a:t>
                      </a:r>
                      <a:endParaRPr lang="es-ES" sz="600" b="0" i="0" u="none" strike="noStrike" dirty="0">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4</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CONTRATO INTERADMINISTRATIVO PARA GARANTIZAR LA EJECUCION DE ACCIONES DE PROMOCION Y PREVENCION DE LA SALUD ESTABLECIDA EN EL PLAN DECENAL DE SALUD PUBLICA Y PLAN TERRITORIAL DE SALUD EN LAS DIMENSIONES VIDA SALUDABLE Y CONDICIONES NO TRANSMISIBLES, CONVIVENCIA SOCIAL Y SALUD MENTAL, SEGURIDAD ALIMENTARIA Y NUTRICIONAL, SEXUALIDAD Y DERECHOS SEXUALES Y REPRODUCTIVOS, VIDA SALUDABLE Y ENFERMEDADES TRANSMISIBLES, SALUD PUBLICA EN EMERGENCIAS Y DESASTRES, GESTION DIFERENCIAL DE PROBLACIONES VULNERABLES, DENTRO DEL PLAN DE INTERVENCIONES COLECTIVAS PIC 2019. </a:t>
                      </a:r>
                      <a:endParaRPr lang="es-ES" sz="600" b="0" i="0" u="none" strike="noStrike" dirty="0">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2532377233"/>
                  </a:ext>
                </a:extLst>
              </a:tr>
              <a:tr h="187037">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150 Una(1) Formulación e implementacion de la Política Pública, de derechos sexuales y reproductivos</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214</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PRESTACION DE SERVICIOS PROFESIONALES PARA LA EJECUCION DE ACTIVIDADES DE LA DIMENSION SEXUALIDAD, DERECHOS SEXUALES Y REPRODUCTIVOS DEL PLAN DE INTERVENCIONES COLECTIVAS PIC 2019 DEL MUNICIPIO DE CAJICA</a:t>
                      </a:r>
                      <a:endParaRPr lang="es-ES" sz="600" b="0" i="0" u="none" strike="noStrike" dirty="0">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1179172245"/>
                  </a:ext>
                </a:extLst>
              </a:tr>
              <a:tr h="498765">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150 Una(1) Formulación e implementacion de la Política Pública, de derechos sexuales y reproductivos</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4</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CONTRATO INTERADMINISTRATIVO PARA GARANTIZAR LA EJECUCION DE ACCIONES DE PROMOCION Y PREVENCION DE LA SALUD ESTABLECIDA EN EL PLAN DECENAL DE SALUD PUBLICA Y PLAN TERRITORIAL DE SALUD EN LAS DIMENSIONES VIDA SALUDABLE Y CONDICIONES NO TRANSMISIBLES, CONVIVENCIA SOCIAL Y SALUD MENTAL, SEGURIDAD ALIMENTARIA Y NUTRICIONAL, SEXUALIDAD Y DERECHOS SEXUALES Y REPRODUCTIVOS, VIDA SALUDABLE Y ENFERMEDADES TRANSMISIBLES, SALUD PUBLICA EN EMERGENCIAS Y DESASTRES, GESTION DIFERENCIAL DE PROBLACIONES VULNERABLES, DENTRO DEL PLAN DE INTERVENCIONES COLECTIVAS PIC 2019. </a:t>
                      </a:r>
                      <a:endParaRPr lang="es-ES" sz="600" b="0" i="0" u="none" strike="noStrike" dirty="0">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1575987023"/>
                  </a:ext>
                </a:extLst>
              </a:tr>
              <a:tr h="249382">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151 Cien(100%) de la Estrategia de Atención Integral de las Enfermedades Prevalentes de la Infancia (AIEPI)  implementada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237</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PRESTACION DE SERVICIOS DE APOYO DE AUXILIAR DE ENFERMERIA PARA LA EJECUCION DE ACCIONES DE GESTION EN SALUD PUBLICA Y VIGILANCIA DEL RIESGO EN EL AMBITO FAMILIAR, DEL PLAN DE INTERVENCIONES COLECTIVAS PIC 2019 DEL MUNICIPIO DE CAJICA</a:t>
                      </a:r>
                      <a:endParaRPr lang="es-ES" sz="600" b="0" i="0" u="none" strike="noStrike" dirty="0">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2669719580"/>
                  </a:ext>
                </a:extLst>
              </a:tr>
              <a:tr h="249382">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151 Cien(100%) de la Estrategia de Atención Integral de las Enfermedades Prevalentes de la Infancia (AIEPI)  implementada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308</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PRESTACION DE SERVICIOS PROFESIONALES ESPECIALIZADOS PARA LA EJECUCION DE ACTIVIDADES DE LA DIMENSION VIDA SALUDABLE Y ENFERMEDADES TRANSMISIBLES, REALIZACION DE DOS MONITOREOS RAPIDOS DE COBERTURAS DE VACUNACION, SEGÚN LINEAMIENTOS NACIONALES. </a:t>
                      </a:r>
                      <a:endParaRPr lang="es-ES" sz="600" b="0" i="0" u="none" strike="noStrike" dirty="0">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1599097442"/>
                  </a:ext>
                </a:extLst>
              </a:tr>
              <a:tr h="249382">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151 Cien(100%) de la Estrategia de Atención Integral de las Enfermedades Prevalentes de la Infancia (AIEPI)  implementada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309</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PRESTACIÓN DE SERVICIOS DE APOYO DE AUXILIAR DE ENFERMERIA PARA LA EJECUCIÓN DE ACCIONES DE GESTIÓN Y FORTALECIMIENTO DE LA AUTORIDAD SANITARIA EN SALUD PÚBLICA DEL PLAN DE INTERVENCIONES COLECTIVAS PIC 2019 DEL MUNICIPIO DE CAJICÁ</a:t>
                      </a:r>
                      <a:endParaRPr lang="es-ES" sz="600" b="0" i="0" u="none" strike="noStrike" dirty="0">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1367427938"/>
                  </a:ext>
                </a:extLst>
              </a:tr>
              <a:tr h="187037">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151 Cien(100%) de la Estrategia de Atención Integral de las Enfermedades Prevalentes de la Infancia (AIEPI)  implementada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219</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PRESTACION DE SERVICIOS PRFESIONALES PARA LA EJECUCION DE ACTIVIDADES DE LA DIMENSION SEXUALIDAD, DERECHOS SEXUALES Y REPRODUCTIVOS DEL PLAN DE INTERVENCIONES COLECTIVAS PIC 2019 DEL MUNICIPIO DE CAJICA</a:t>
                      </a:r>
                      <a:endParaRPr lang="es-ES" sz="600" b="0" i="0" u="none" strike="noStrike" dirty="0">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450254761"/>
                  </a:ext>
                </a:extLst>
              </a:tr>
              <a:tr h="311728">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a:effectLst/>
                        </a:rPr>
                        <a:t>151 Cien(100%) de la Estrategia de Atención Integral de las Enfermedades Prevalentes de la Infancia (AIEPI)  implementada</a:t>
                      </a:r>
                      <a:endParaRPr lang="es-ES" sz="600" b="0" i="0" u="none" strike="noStrike">
                        <a:solidFill>
                          <a:srgbClr val="000000"/>
                        </a:solidFill>
                        <a:effectLst/>
                        <a:latin typeface="Calibri" panose="020F0502020204030204" pitchFamily="34" charset="0"/>
                      </a:endParaRPr>
                    </a:p>
                  </a:txBody>
                  <a:tcPr marL="4132" marR="4132" marT="4132" marB="0" anchor="b"/>
                </a:tc>
                <a:tc>
                  <a:txBody>
                    <a:bodyPr/>
                    <a:lstStyle/>
                    <a:p>
                      <a:pPr algn="ctr" fontAlgn="b"/>
                      <a:r>
                        <a:rPr lang="es-CO" sz="600" u="none" strike="noStrike">
                          <a:effectLst/>
                        </a:rPr>
                        <a:t>234</a:t>
                      </a:r>
                      <a:endParaRPr lang="es-CO" sz="600" b="0" i="0" u="none" strike="noStrike">
                        <a:solidFill>
                          <a:srgbClr val="000000"/>
                        </a:solidFill>
                        <a:effectLst/>
                        <a:latin typeface="Calibri" panose="020F0502020204030204" pitchFamily="34" charset="0"/>
                      </a:endParaRPr>
                    </a:p>
                  </a:txBody>
                  <a:tcPr marL="4132" marR="4132" marT="4132" marB="0" anchor="b"/>
                </a:tc>
                <a:tc>
                  <a:txBody>
                    <a:bodyPr/>
                    <a:lstStyle/>
                    <a:p>
                      <a:pPr algn="l" fontAlgn="b"/>
                      <a:r>
                        <a:rPr lang="es-ES" sz="600" u="none" strike="noStrike" dirty="0">
                          <a:effectLst/>
                        </a:rPr>
                        <a:t>PRESTACION DE SERVICIOS PROFESIONALES PARA LA EJECUCION DE ACTIVIDADES DE LA DIMENSION VIDA SALUDABLE Y ENFERMEDADES TRANSMISIBLES EN LA TUBERCULOSIS Y LA LEPRA  Y VIDA SALUDABLE CONDICIONES NO TRANSMISIBLES EN ESTILOS DE VIDA SALUDABLE DEL MUNICIPIO DE CAJICA</a:t>
                      </a:r>
                      <a:endParaRPr lang="es-ES" sz="600" b="0" i="0" u="none" strike="noStrike" dirty="0">
                        <a:solidFill>
                          <a:srgbClr val="000000"/>
                        </a:solidFill>
                        <a:effectLst/>
                        <a:latin typeface="Calibri" panose="020F0502020204030204" pitchFamily="34" charset="0"/>
                      </a:endParaRPr>
                    </a:p>
                  </a:txBody>
                  <a:tcPr marL="4132" marR="4132" marT="4132" marB="0" anchor="b"/>
                </a:tc>
                <a:extLst>
                  <a:ext uri="{0D108BD9-81ED-4DB2-BD59-A6C34878D82A}">
                    <a16:rowId xmlns:a16="http://schemas.microsoft.com/office/drawing/2014/main" val="2431108525"/>
                  </a:ext>
                </a:extLst>
              </a:tr>
            </a:tbl>
          </a:graphicData>
        </a:graphic>
      </p:graphicFrame>
    </p:spTree>
    <p:extLst>
      <p:ext uri="{BB962C8B-B14F-4D97-AF65-F5344CB8AC3E}">
        <p14:creationId xmlns:p14="http://schemas.microsoft.com/office/powerpoint/2010/main" val="2001320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9652" y="1138209"/>
            <a:ext cx="6721455" cy="437043"/>
          </a:xfrm>
          <a:prstGeom prst="rect">
            <a:avLst/>
          </a:prstGeom>
          <a:noFill/>
        </p:spPr>
        <p:txBody>
          <a:bodyPr wrap="none" rtlCol="0">
            <a:spAutoFit/>
          </a:bodyPr>
          <a:lstStyle/>
          <a:p>
            <a:pPr>
              <a:lnSpc>
                <a:spcPct val="70000"/>
              </a:lnSpc>
            </a:pPr>
            <a:r>
              <a:rPr lang="en-US" sz="3200" b="1" dirty="0">
                <a:solidFill>
                  <a:schemeClr val="tx2"/>
                </a:solidFill>
              </a:rPr>
              <a:t>3. INFORME DE CONTRATOS VIGENTES</a:t>
            </a:r>
          </a:p>
        </p:txBody>
      </p:sp>
      <p:graphicFrame>
        <p:nvGraphicFramePr>
          <p:cNvPr id="2" name="Tabla 1"/>
          <p:cNvGraphicFramePr>
            <a:graphicFrameLocks noGrp="1"/>
          </p:cNvGraphicFramePr>
          <p:nvPr>
            <p:extLst>
              <p:ext uri="{D42A27DB-BD31-4B8C-83A1-F6EECF244321}">
                <p14:modId xmlns:p14="http://schemas.microsoft.com/office/powerpoint/2010/main" val="2201847435"/>
              </p:ext>
            </p:extLst>
          </p:nvPr>
        </p:nvGraphicFramePr>
        <p:xfrm>
          <a:off x="640080" y="1575252"/>
          <a:ext cx="10856423" cy="4427526"/>
        </p:xfrm>
        <a:graphic>
          <a:graphicData uri="http://schemas.openxmlformats.org/drawingml/2006/table">
            <a:tbl>
              <a:tblPr>
                <a:tableStyleId>{5C22544A-7EE6-4342-B048-85BDC9FD1C3A}</a:tableStyleId>
              </a:tblPr>
              <a:tblGrid>
                <a:gridCol w="2269375">
                  <a:extLst>
                    <a:ext uri="{9D8B030D-6E8A-4147-A177-3AD203B41FA5}">
                      <a16:colId xmlns:a16="http://schemas.microsoft.com/office/drawing/2014/main" val="1870191321"/>
                    </a:ext>
                  </a:extLst>
                </a:gridCol>
                <a:gridCol w="3213859">
                  <a:extLst>
                    <a:ext uri="{9D8B030D-6E8A-4147-A177-3AD203B41FA5}">
                      <a16:colId xmlns:a16="http://schemas.microsoft.com/office/drawing/2014/main" val="3269861803"/>
                    </a:ext>
                  </a:extLst>
                </a:gridCol>
                <a:gridCol w="593370">
                  <a:extLst>
                    <a:ext uri="{9D8B030D-6E8A-4147-A177-3AD203B41FA5}">
                      <a16:colId xmlns:a16="http://schemas.microsoft.com/office/drawing/2014/main" val="888414686"/>
                    </a:ext>
                  </a:extLst>
                </a:gridCol>
                <a:gridCol w="4779819">
                  <a:extLst>
                    <a:ext uri="{9D8B030D-6E8A-4147-A177-3AD203B41FA5}">
                      <a16:colId xmlns:a16="http://schemas.microsoft.com/office/drawing/2014/main" val="2473752123"/>
                    </a:ext>
                  </a:extLst>
                </a:gridCol>
              </a:tblGrid>
              <a:tr h="129891">
                <a:tc>
                  <a:txBody>
                    <a:bodyPr/>
                    <a:lstStyle/>
                    <a:p>
                      <a:pPr algn="ctr" fontAlgn="b"/>
                      <a:r>
                        <a:rPr lang="es-CO" sz="600" b="1" u="none" strike="noStrike" dirty="0">
                          <a:effectLst/>
                        </a:rPr>
                        <a:t>PROGRAMA </a:t>
                      </a:r>
                      <a:endParaRPr lang="es-CO" sz="600" b="1" i="0" u="none" strike="noStrike" dirty="0">
                        <a:solidFill>
                          <a:srgbClr val="000000"/>
                        </a:solidFill>
                        <a:effectLst/>
                        <a:latin typeface="Calibri" panose="020F0502020204030204" pitchFamily="34" charset="0"/>
                      </a:endParaRPr>
                    </a:p>
                  </a:txBody>
                  <a:tcPr marL="4330" marR="4330" marT="4330" marB="0" anchor="b"/>
                </a:tc>
                <a:tc>
                  <a:txBody>
                    <a:bodyPr/>
                    <a:lstStyle/>
                    <a:p>
                      <a:pPr algn="ctr" fontAlgn="b"/>
                      <a:r>
                        <a:rPr lang="es-CO" sz="600" b="1" u="none" strike="noStrike" dirty="0">
                          <a:effectLst/>
                        </a:rPr>
                        <a:t>META</a:t>
                      </a:r>
                      <a:endParaRPr lang="es-CO" sz="600" b="1" i="0" u="none" strike="noStrike" dirty="0">
                        <a:solidFill>
                          <a:srgbClr val="000000"/>
                        </a:solidFill>
                        <a:effectLst/>
                        <a:latin typeface="Calibri" panose="020F0502020204030204" pitchFamily="34" charset="0"/>
                      </a:endParaRPr>
                    </a:p>
                  </a:txBody>
                  <a:tcPr marL="4330" marR="4330" marT="4330" marB="0" anchor="b"/>
                </a:tc>
                <a:tc>
                  <a:txBody>
                    <a:bodyPr/>
                    <a:lstStyle/>
                    <a:p>
                      <a:pPr algn="ctr" fontAlgn="b"/>
                      <a:r>
                        <a:rPr lang="es-CO" sz="600" b="1" u="none" strike="noStrike" dirty="0">
                          <a:effectLst/>
                        </a:rPr>
                        <a:t>NUMERO CONTRATO</a:t>
                      </a:r>
                      <a:endParaRPr lang="es-CO" sz="600" b="1" i="0" u="none" strike="noStrike" dirty="0">
                        <a:solidFill>
                          <a:srgbClr val="000000"/>
                        </a:solidFill>
                        <a:effectLst/>
                        <a:latin typeface="Calibri" panose="020F0502020204030204" pitchFamily="34" charset="0"/>
                      </a:endParaRPr>
                    </a:p>
                  </a:txBody>
                  <a:tcPr marL="4330" marR="4330" marT="4330" marB="0" anchor="b"/>
                </a:tc>
                <a:tc>
                  <a:txBody>
                    <a:bodyPr/>
                    <a:lstStyle/>
                    <a:p>
                      <a:pPr algn="ctr" fontAlgn="b"/>
                      <a:r>
                        <a:rPr lang="es-CO" sz="600" b="1" u="none" strike="noStrike" dirty="0">
                          <a:effectLst/>
                        </a:rPr>
                        <a:t>OBJETO</a:t>
                      </a:r>
                      <a:endParaRPr lang="es-CO" sz="600" b="1" i="0" u="none" strike="noStrike" dirty="0">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3200649382"/>
                  </a:ext>
                </a:extLst>
              </a:tr>
              <a:tr h="324727">
                <a:tc>
                  <a:txBody>
                    <a:bodyPr/>
                    <a:lstStyle/>
                    <a:p>
                      <a:pPr algn="l" fontAlgn="b"/>
                      <a:r>
                        <a:rPr lang="es-ES" sz="600" u="none" strike="noStrike" dirty="0">
                          <a:effectLst/>
                        </a:rPr>
                        <a:t>17 CUIDA TU SALUD MEJORA TU VIDA</a:t>
                      </a:r>
                      <a:endParaRPr lang="es-ES" sz="600" b="0" i="0" u="none" strike="noStrike" dirty="0">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151 Cien(100%) de la Estrategia de Atención Integral de las Enfermedades Prevalentes de la Infancia (AIEPI)  implementada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217</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CONTRATACION DE UNA ENFERMERA PARA LA EJECUCION DE LAS ACCIONES DE GESTION Y FORTALECIMIENTO DE LA AUTORIDAD SANITARIA EN LA DIMENSION TRANSVERSAL GESTION DIFERENCIAL DE POBLACIONES VULNERABLES EN SU COMPONENTE DE ATENCION INTEGRAL A ENFERMEDADES PREVALENTES DE LA INFANCIA ( AIEPI) DEL PLAN ED INTERVENCIONES COLECTIVAS PIC DEL MUNICIPIO DE CAJICA</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1828497605"/>
                  </a:ext>
                </a:extLst>
              </a:tr>
              <a:tr h="519563">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151 Cien(100%) de la Estrategia de Atención Integral de las Enfermedades Prevalentes de la Infancia (AIEPI)  implementada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4</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CONTRATO INTERADMINISTRATIVO PARA GARANTIZAR LA EJECUCION DE ACCIONES DE PROMOCION Y PREVENCION DE LA SALUD ESTABLECIDA EN EL PLAN DECENAL DE SALUD PUBLICA Y PLAN TERRITORIAL DE SALUD EN LAS DIMENSIONES VIDA SALUDABLE Y CONDICIONES NO TRANSMISIBLES, CONVIVENCIA SOCIAL Y SALUD MENTAL, SEGURIDAD ALIMENTARIA Y NUTRICIONAL, SEXUALIDAD Y DERECHOS SEXUALES Y REPRODUCTIVOS, VIDA SALUDABLE Y ENFERMEDADES TRANSMISIBLES, SALUD PUBLICA EN EMERGENCIAS Y DESASTRES, GESTION DIFERENCIAL DE PROBLACIONES VULNERABLES, DENTRO DEL PLAN DE INTERVENCIONES COLECTIVAS PIC 2019. </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1334244744"/>
                  </a:ext>
                </a:extLst>
              </a:tr>
              <a:tr h="259781">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dirty="0">
                          <a:effectLst/>
                        </a:rPr>
                        <a:t>152 Cuatro(4) seguimientos  anuales a la Política Pública de seguridad alimentaria </a:t>
                      </a:r>
                      <a:endParaRPr lang="es-ES" sz="600" b="0" i="0" u="none" strike="noStrike" dirty="0">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242</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PRESTACION  DE SERVICIOS PROFESIONALES DE UNA NUTRICIONISTA PARA LA JECUCION DE LAS ACCIONES DE VIGILANCIA Y FORTALECIMIENTO DE LA AUTORIDAD SANITARIA EN LA DIMENSION DE SEGURIDAD ALIMENTARIA Y NUTRICIONAL DEL PLAN DE INTERVENCIONES COLECTIVAS PIC 2019 DEL MUNICIPIO DE CAJICA </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1733926980"/>
                  </a:ext>
                </a:extLst>
              </a:tr>
              <a:tr h="519563">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dirty="0">
                          <a:effectLst/>
                        </a:rPr>
                        <a:t>152 Cuatro(4) seguimientos  anuales a la Política Pública de seguridad alimentaria </a:t>
                      </a:r>
                      <a:endParaRPr lang="es-ES" sz="600" b="0" i="0" u="none" strike="noStrike" dirty="0">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4</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CONTRATO INTERADMINISTRATIVO PARA GARANTIZAR LA EJECUCION DE ACCIONES DE PROMOCION Y PREVENCION DE LA SALUD ESTABLECIDA EN EL PLAN DECENAL DE SALUD PUBLICA Y PLAN TERRITORIAL DE SALUD EN LAS DIMENSIONES VIDA SALUDABLE Y CONDICIONES NO TRANSMISIBLES, CONVIVENCIA SOCIAL Y SALUD MENTAL, SEGURIDAD ALIMENTARIA Y NUTRICIONAL, SEXUALIDAD Y DERECHOS SEXUALES Y REPRODUCTIVOS, VIDA SALUDABLE Y ENFERMEDADES TRANSMISIBLES, SALUD PUBLICA EN EMERGENCIAS Y DESASTRES, GESTION DIFERENCIAL DE PROBLACIONES VULNERABLES, DENTRO DEL PLAN DE INTERVENCIONES COLECTIVAS PIC 2019. </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1956021586"/>
                  </a:ext>
                </a:extLst>
              </a:tr>
              <a:tr h="259781">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153 Treinta y seis mil (36.000) visitas para la focalización del riesgo en salud para la demanda de servicios según hallazgo realizadas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229</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PRESTACION DE SERVICIOS DE APOYO DE AUXILIAR  DE ENFERMERIA PARA LA EJECUCION  DE ACCIONES DE GESTION EN SALUD PUBLICA Y VIGILANCIA DEL RIESGO EN EL AMBITO FAMILIAR DEL PLAN DE INTERVENCIONES COLECTIVAS 2019 DEL MUNICIPIO DE CAJICA</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2831257153"/>
                  </a:ext>
                </a:extLst>
              </a:tr>
              <a:tr h="194836">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dirty="0">
                          <a:effectLst/>
                        </a:rPr>
                        <a:t>153 Treinta y seis mil (36.000) visitas para la focalización del riesgo en salud para la demanda de servicios según hallazgo realizadas</a:t>
                      </a:r>
                      <a:endParaRPr lang="es-ES" sz="600" b="0" i="0" u="none" strike="noStrike" dirty="0">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271</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CONTRATACION DE UNA AUXILIAR DE ENFERMERIA PARA LA EJECUCION DE ACCIONES DE GESTION Y FORTALECIMIENTO DE LA AUTORIDAD SANITARIA</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4082783152"/>
                  </a:ext>
                </a:extLst>
              </a:tr>
              <a:tr h="194836">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153 Treinta y seis mil (36.000) visitas para la focalización del riesgo en salud para la demanda de servicios según hallazgo realizadas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270</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CONTRATACION DE UNA AUXILIAR DE ENFERMERIA PARA LA EJECUCION DE ACCIONES DE GESTION Y FORTALECIMIENTO DE LA AUTORIDAD SANITARIA</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36098658"/>
                  </a:ext>
                </a:extLst>
              </a:tr>
              <a:tr h="259781">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153 Treinta y seis mil (36.000) visitas para la focalización del riesgo en salud para la demanda de servicios según hallazgo realizadas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dirty="0">
                          <a:effectLst/>
                        </a:rPr>
                        <a:t>235</a:t>
                      </a:r>
                      <a:endParaRPr lang="es-CO" sz="600" b="0" i="0" u="none" strike="noStrike" dirty="0">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PRESTACION DE SERVICIOS DE APOYO DE AUXILIAR  DE ENFERMERIA PARA LA EJECUCION  DE ACCIONES DE GESTION EN SALUD PUBLICA Y VIGILANCIA DEL RIESGO EN EL AMBITO FAMILIAR DEL PLAN DE INTERVENCIONES COLECTIVAS 2019 DEL MUNICIPIO DE CAJICA</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409498963"/>
                  </a:ext>
                </a:extLst>
              </a:tr>
              <a:tr h="324727">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153 Treinta y seis mil (36.000) visitas para la focalización del riesgo en salud para la demanda de servicios según hallazgo realizadas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dirty="0">
                          <a:effectLst/>
                        </a:rPr>
                        <a:t>236</a:t>
                      </a:r>
                      <a:endParaRPr lang="es-CO" sz="600" b="0" i="0" u="none" strike="noStrike" dirty="0">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PRESTACIÓN DE SERVICIOS PROFESIONALES DE UNA ENFERMERA PARA LA VIGILANCIA DE LAS ACCIONES REALIZADAS POR LAS GESTORAS DE BIENESTAR EN SALUD EN EL MARCO DE LA ESTRATEGIA VIGILANCIA DEL RIESGO EN EL AMBITO FAMILIAR DEL PLAN DE INTERVENCIONES COLECTIVAS PIC 2019 DEL MUNICIPIO DE CAJICÁ</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1910274412"/>
                  </a:ext>
                </a:extLst>
              </a:tr>
              <a:tr h="259781">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153 Treinta y seis mil (36.000) visitas para la focalización del riesgo en salud para la demanda de servicios según hallazgo realizadas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dirty="0">
                          <a:effectLst/>
                        </a:rPr>
                        <a:t>302</a:t>
                      </a:r>
                      <a:endParaRPr lang="es-CO" sz="600" b="0" i="0" u="none" strike="noStrike" dirty="0">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PRESTACIÓN DE SERVICIOS DE APOYO DE AUXILIAR DE ENFERMERÍA PARA LA EJECUCIÓN DE ACCIONES DE GESTIÓN Y FORTALECIMIENTO DE LA AUTORIDAD SANITARIA EN SALUD PÚBLICA DEL PLAN DE INTERVENCIONES COLECTIVAS PIC 2019 DEL MUNICIPIO DE CAJICÁ</a:t>
                      </a:r>
                      <a:endParaRPr lang="es-ES" sz="600" b="0" i="0" u="none" strike="noStrike">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2136330438"/>
                  </a:ext>
                </a:extLst>
              </a:tr>
              <a:tr h="194836">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154 Trescientas ochenta y cuatro (384) reuniones desarrolladascon los  comités de participación social y vigilancia epidemiológica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213</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dirty="0">
                          <a:effectLst/>
                        </a:rPr>
                        <a:t>SERVICIOS PROFESIONALES DE MEDICO EPIDEMIOLOGO PARA LA EJECUCION DE LAS ACCIONES DE GESTION FORTALECIMIENTO DE LA AUTORIDAD SANITARIA Y VIGILANCIA EN SALUD PUBLICA DEL PLAN DE INTERVENCIONES PIC 2019 DEL MUNICIPIO DE CAJICA</a:t>
                      </a:r>
                      <a:endParaRPr lang="es-ES" sz="600" b="0" i="0" u="none" strike="noStrike" dirty="0">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4236515266"/>
                  </a:ext>
                </a:extLst>
              </a:tr>
              <a:tr h="324727">
                <a:tc>
                  <a:txBody>
                    <a:bodyPr/>
                    <a:lstStyle/>
                    <a:p>
                      <a:pPr algn="l" fontAlgn="b"/>
                      <a:r>
                        <a:rPr lang="es-ES" sz="600" u="none" strike="noStrike">
                          <a:effectLst/>
                        </a:rPr>
                        <a:t>17 CUIDA TU SALUD MEJORA TU VIDA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154 Trescientas ochenta y cuatro (384) reuniones desarrolladascon los  comités de participación social y vigilancia epidemiológica</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244</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dirty="0">
                          <a:effectLst/>
                        </a:rPr>
                        <a:t>PRESTACION DE SERVICIOS PROFESIONALES DE UNA ESPECIALISTA EN SALUD OCUPACIONAL PARA LA EJECUCION DE LAS ACCIONES DE GESTION Y FORTALECIMIENTO DE LA AUTORIDAD SANITARIA EN LA DIMENSION DE SALUD Y AMBITO LABORAL  Y LA DIMENSION DE SALUD PUBLICA EN EMERGENCIAS Y DESASTRES DEL PLAN DE INTERVENCIONES COLECTIVAS PIC 2019 DEL MUNICIPIO DE CAJICA</a:t>
                      </a:r>
                      <a:endParaRPr lang="es-ES" sz="600" b="0" i="0" u="none" strike="noStrike" dirty="0">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146106195"/>
                  </a:ext>
                </a:extLst>
              </a:tr>
              <a:tr h="194836">
                <a:tc>
                  <a:txBody>
                    <a:bodyPr/>
                    <a:lstStyle/>
                    <a:p>
                      <a:pPr algn="l" fontAlgn="b"/>
                      <a:r>
                        <a:rPr lang="es-ES" sz="600" u="none" strike="noStrike">
                          <a:effectLst/>
                        </a:rPr>
                        <a:t> 37.ACOJO, ESTERILIZO Y PROTEJO NUESTRO COMPROMISO CON LOS ANIMALES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334 Cien 100 % de Actividades de promoción y prevención para reducir el porcentaje de casos de ataque por animal agresor reportados.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208</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dirty="0">
                          <a:effectLst/>
                        </a:rPr>
                        <a:t>CONTRATACION DE UNA VETERINARIA PARA EL DESARROLLO DE LAS ACCIONES DE VIGILANCIA Y CONTROL DE LA RABIA</a:t>
                      </a:r>
                      <a:endParaRPr lang="es-ES" sz="600" b="0" i="0" u="none" strike="noStrike" dirty="0">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2753630075"/>
                  </a:ext>
                </a:extLst>
              </a:tr>
              <a:tr h="194836">
                <a:tc>
                  <a:txBody>
                    <a:bodyPr/>
                    <a:lstStyle/>
                    <a:p>
                      <a:pPr algn="l" fontAlgn="b"/>
                      <a:r>
                        <a:rPr lang="es-ES" sz="600" u="none" strike="noStrike">
                          <a:effectLst/>
                        </a:rPr>
                        <a:t> 37.ACOJO, ESTERILIZO Y PROTEJO NUESTRO COMPROMISO CON LOS ANIMALES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334 Cien 100 % de Actividades de promoción y prevención para reducir el porcentaje de casos de ataque por animal agresor reportados.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209</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dirty="0">
                          <a:effectLst/>
                        </a:rPr>
                        <a:t>CONTRATACION DE UNA VETERINARIA PARA EL DESARROLLO DE LAS ACCIONES DE VIGILANCIA Y CONTROL DE LA RABIA</a:t>
                      </a:r>
                      <a:endParaRPr lang="es-ES" sz="600" b="0" i="0" u="none" strike="noStrike" dirty="0">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116001806"/>
                  </a:ext>
                </a:extLst>
              </a:tr>
              <a:tr h="194836">
                <a:tc>
                  <a:txBody>
                    <a:bodyPr/>
                    <a:lstStyle/>
                    <a:p>
                      <a:pPr algn="l" fontAlgn="b"/>
                      <a:r>
                        <a:rPr lang="es-ES" sz="600" u="none" strike="noStrike">
                          <a:effectLst/>
                        </a:rPr>
                        <a:t> 37.ACOJO, ESTERILIZO Y PROTEJO NUESTRO COMPROMISO CON LOS ANIMALES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a:effectLst/>
                        </a:rPr>
                        <a:t>334 Cien 100 % de Actividades de promoción y prevención para reducir el porcentaje de casos de ataque por animal agresor reportados.</a:t>
                      </a:r>
                      <a:endParaRPr lang="es-ES" sz="600" b="0" i="0" u="none" strike="noStrike">
                        <a:solidFill>
                          <a:srgbClr val="000000"/>
                        </a:solidFill>
                        <a:effectLst/>
                        <a:latin typeface="Calibri" panose="020F0502020204030204" pitchFamily="34" charset="0"/>
                      </a:endParaRPr>
                    </a:p>
                  </a:txBody>
                  <a:tcPr marL="4330" marR="4330" marT="4330" marB="0" anchor="b"/>
                </a:tc>
                <a:tc>
                  <a:txBody>
                    <a:bodyPr/>
                    <a:lstStyle/>
                    <a:p>
                      <a:pPr algn="ctr" fontAlgn="b"/>
                      <a:r>
                        <a:rPr lang="es-CO" sz="600" u="none" strike="noStrike">
                          <a:effectLst/>
                        </a:rPr>
                        <a:t>210</a:t>
                      </a:r>
                      <a:endParaRPr lang="es-CO" sz="600" b="0" i="0" u="none" strike="noStrike">
                        <a:solidFill>
                          <a:srgbClr val="000000"/>
                        </a:solidFill>
                        <a:effectLst/>
                        <a:latin typeface="Calibri" panose="020F0502020204030204" pitchFamily="34" charset="0"/>
                      </a:endParaRPr>
                    </a:p>
                  </a:txBody>
                  <a:tcPr marL="4330" marR="4330" marT="4330" marB="0" anchor="b"/>
                </a:tc>
                <a:tc>
                  <a:txBody>
                    <a:bodyPr/>
                    <a:lstStyle/>
                    <a:p>
                      <a:pPr algn="l" fontAlgn="b"/>
                      <a:r>
                        <a:rPr lang="es-ES" sz="600" u="none" strike="noStrike" dirty="0">
                          <a:effectLst/>
                        </a:rPr>
                        <a:t>CONTRATACION DE UNA VETERINARIA PARA EL DESARROLLO DE LAS ACCIONES DE VIGILANCIA Y CONTROL DE LA RABIA</a:t>
                      </a:r>
                      <a:endParaRPr lang="es-ES" sz="600" b="0" i="0" u="none" strike="noStrike" dirty="0">
                        <a:solidFill>
                          <a:srgbClr val="000000"/>
                        </a:solidFill>
                        <a:effectLst/>
                        <a:latin typeface="Calibri" panose="020F0502020204030204" pitchFamily="34" charset="0"/>
                      </a:endParaRPr>
                    </a:p>
                  </a:txBody>
                  <a:tcPr marL="4330" marR="4330" marT="4330" marB="0" anchor="b"/>
                </a:tc>
                <a:extLst>
                  <a:ext uri="{0D108BD9-81ED-4DB2-BD59-A6C34878D82A}">
                    <a16:rowId xmlns:a16="http://schemas.microsoft.com/office/drawing/2014/main" val="2313357717"/>
                  </a:ext>
                </a:extLst>
              </a:tr>
            </a:tbl>
          </a:graphicData>
        </a:graphic>
      </p:graphicFrame>
    </p:spTree>
    <p:extLst>
      <p:ext uri="{BB962C8B-B14F-4D97-AF65-F5344CB8AC3E}">
        <p14:creationId xmlns:p14="http://schemas.microsoft.com/office/powerpoint/2010/main" val="3776080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9652" y="1138209"/>
            <a:ext cx="6721455" cy="437043"/>
          </a:xfrm>
          <a:prstGeom prst="rect">
            <a:avLst/>
          </a:prstGeom>
          <a:noFill/>
        </p:spPr>
        <p:txBody>
          <a:bodyPr wrap="none" rtlCol="0">
            <a:spAutoFit/>
          </a:bodyPr>
          <a:lstStyle/>
          <a:p>
            <a:pPr>
              <a:lnSpc>
                <a:spcPct val="70000"/>
              </a:lnSpc>
            </a:pPr>
            <a:r>
              <a:rPr lang="en-US" sz="3200" b="1" dirty="0">
                <a:solidFill>
                  <a:schemeClr val="tx2"/>
                </a:solidFill>
              </a:rPr>
              <a:t>3. INFORME DE CONTRATOS VIGENTES</a:t>
            </a:r>
          </a:p>
        </p:txBody>
      </p:sp>
      <p:graphicFrame>
        <p:nvGraphicFramePr>
          <p:cNvPr id="2" name="Tabla 1"/>
          <p:cNvGraphicFramePr>
            <a:graphicFrameLocks noGrp="1"/>
          </p:cNvGraphicFramePr>
          <p:nvPr>
            <p:extLst>
              <p:ext uri="{D42A27DB-BD31-4B8C-83A1-F6EECF244321}">
                <p14:modId xmlns:p14="http://schemas.microsoft.com/office/powerpoint/2010/main" val="1400073255"/>
              </p:ext>
            </p:extLst>
          </p:nvPr>
        </p:nvGraphicFramePr>
        <p:xfrm>
          <a:off x="864524" y="1554460"/>
          <a:ext cx="10515599" cy="4483566"/>
        </p:xfrm>
        <a:graphic>
          <a:graphicData uri="http://schemas.openxmlformats.org/drawingml/2006/table">
            <a:tbl>
              <a:tblPr>
                <a:tableStyleId>{5C22544A-7EE6-4342-B048-85BDC9FD1C3A}</a:tableStyleId>
              </a:tblPr>
              <a:tblGrid>
                <a:gridCol w="1479154">
                  <a:extLst>
                    <a:ext uri="{9D8B030D-6E8A-4147-A177-3AD203B41FA5}">
                      <a16:colId xmlns:a16="http://schemas.microsoft.com/office/drawing/2014/main" val="8516159"/>
                    </a:ext>
                  </a:extLst>
                </a:gridCol>
                <a:gridCol w="2584270">
                  <a:extLst>
                    <a:ext uri="{9D8B030D-6E8A-4147-A177-3AD203B41FA5}">
                      <a16:colId xmlns:a16="http://schemas.microsoft.com/office/drawing/2014/main" val="2186057015"/>
                    </a:ext>
                  </a:extLst>
                </a:gridCol>
                <a:gridCol w="932525">
                  <a:extLst>
                    <a:ext uri="{9D8B030D-6E8A-4147-A177-3AD203B41FA5}">
                      <a16:colId xmlns:a16="http://schemas.microsoft.com/office/drawing/2014/main" val="3766457495"/>
                    </a:ext>
                  </a:extLst>
                </a:gridCol>
                <a:gridCol w="5519650">
                  <a:extLst>
                    <a:ext uri="{9D8B030D-6E8A-4147-A177-3AD203B41FA5}">
                      <a16:colId xmlns:a16="http://schemas.microsoft.com/office/drawing/2014/main" val="1621936733"/>
                    </a:ext>
                  </a:extLst>
                </a:gridCol>
              </a:tblGrid>
              <a:tr h="140366">
                <a:tc>
                  <a:txBody>
                    <a:bodyPr/>
                    <a:lstStyle/>
                    <a:p>
                      <a:pPr algn="ctr" fontAlgn="b"/>
                      <a:r>
                        <a:rPr lang="es-CO" sz="600" b="1" u="none" strike="noStrike" dirty="0">
                          <a:effectLst/>
                        </a:rPr>
                        <a:t>PROGRAMA </a:t>
                      </a:r>
                      <a:endParaRPr lang="es-CO" sz="600" b="1" i="0" u="none" strike="noStrike" dirty="0">
                        <a:solidFill>
                          <a:srgbClr val="000000"/>
                        </a:solidFill>
                        <a:effectLst/>
                        <a:latin typeface="Calibri" panose="020F0502020204030204" pitchFamily="34" charset="0"/>
                      </a:endParaRPr>
                    </a:p>
                  </a:txBody>
                  <a:tcPr marL="4679" marR="4679" marT="4679" marB="0" anchor="b"/>
                </a:tc>
                <a:tc>
                  <a:txBody>
                    <a:bodyPr/>
                    <a:lstStyle/>
                    <a:p>
                      <a:pPr algn="ctr" fontAlgn="b"/>
                      <a:r>
                        <a:rPr lang="es-CO" sz="600" b="1" u="none" strike="noStrike" dirty="0">
                          <a:effectLst/>
                        </a:rPr>
                        <a:t>META</a:t>
                      </a:r>
                      <a:endParaRPr lang="es-CO" sz="600" b="1" i="0" u="none" strike="noStrike" dirty="0">
                        <a:solidFill>
                          <a:srgbClr val="000000"/>
                        </a:solidFill>
                        <a:effectLst/>
                        <a:latin typeface="Calibri" panose="020F0502020204030204" pitchFamily="34" charset="0"/>
                      </a:endParaRPr>
                    </a:p>
                  </a:txBody>
                  <a:tcPr marL="4679" marR="4679" marT="4679" marB="0" anchor="b"/>
                </a:tc>
                <a:tc>
                  <a:txBody>
                    <a:bodyPr/>
                    <a:lstStyle/>
                    <a:p>
                      <a:pPr algn="ctr" fontAlgn="b"/>
                      <a:r>
                        <a:rPr lang="es-CO" sz="600" b="1" u="none" strike="noStrike" dirty="0">
                          <a:effectLst/>
                        </a:rPr>
                        <a:t>NUMERO CONTRATO</a:t>
                      </a:r>
                      <a:endParaRPr lang="es-CO" sz="600" b="1" i="0" u="none" strike="noStrike" dirty="0">
                        <a:solidFill>
                          <a:srgbClr val="000000"/>
                        </a:solidFill>
                        <a:effectLst/>
                        <a:latin typeface="Calibri" panose="020F0502020204030204" pitchFamily="34" charset="0"/>
                      </a:endParaRPr>
                    </a:p>
                  </a:txBody>
                  <a:tcPr marL="4679" marR="4679" marT="4679" marB="0" anchor="b"/>
                </a:tc>
                <a:tc>
                  <a:txBody>
                    <a:bodyPr/>
                    <a:lstStyle/>
                    <a:p>
                      <a:pPr algn="ctr" fontAlgn="b"/>
                      <a:r>
                        <a:rPr lang="es-CO" sz="600" b="1" u="none" strike="noStrike" dirty="0">
                          <a:effectLst/>
                        </a:rPr>
                        <a:t>OBJETO</a:t>
                      </a:r>
                      <a:endParaRPr lang="es-CO" sz="600" b="1"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1168619082"/>
                  </a:ext>
                </a:extLst>
              </a:tr>
              <a:tr h="140366">
                <a:tc>
                  <a:txBody>
                    <a:bodyPr/>
                    <a:lstStyle/>
                    <a:p>
                      <a:pPr algn="l" fontAlgn="b"/>
                      <a:r>
                        <a:rPr lang="es-ES" sz="600" u="none" strike="noStrike">
                          <a:effectLst/>
                        </a:rPr>
                        <a:t>38 CERO RIESGO NUESTRO COMPROMISO</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341 Seis mil trescientas (6300) visitas de saneamiento ambiental realizadas</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221</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CONTRATACION DE UNA INGENIERA DE ALIMENTOS PARA REALIZAR LAS ACCIONES DE SANEAMIENTO AMBIENTAL DENTRO DE LA DIMENSION </a:t>
                      </a:r>
                      <a:endParaRPr lang="es-ES" sz="600" b="0" i="0" u="none" strike="noStrike">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356805679"/>
                  </a:ext>
                </a:extLst>
              </a:tr>
              <a:tr h="210549">
                <a:tc>
                  <a:txBody>
                    <a:bodyPr/>
                    <a:lstStyle/>
                    <a:p>
                      <a:pPr algn="l" fontAlgn="b"/>
                      <a:r>
                        <a:rPr lang="es-ES" sz="600" u="none" strike="noStrike" dirty="0">
                          <a:effectLst/>
                        </a:rPr>
                        <a:t>38 CERO RIESGO NUESTRO COMPROMISO</a:t>
                      </a:r>
                      <a:endParaRPr lang="es-ES" sz="600" b="0" i="0" u="none" strike="noStrike" dirty="0">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341 Seis mil trescientas (6300) visitas de saneamiento ambiental realizadas</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222</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PRESTACION DE SERVICIOS DE APOYO A LA GESTION DE UN TECNOLOGO EN SANEAMIENTO AMBIENTAL PARA REALIZAR ACCIONES DE INSPECCION, VIGILANCIA Y CONTROL DE LOS FACTORES DE RIESGO EN SALUD PUBLICA.</a:t>
                      </a:r>
                      <a:endParaRPr lang="es-ES" sz="600" b="0" i="0" u="none" strike="noStrike">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2804483618"/>
                  </a:ext>
                </a:extLst>
              </a:tr>
              <a:tr h="210549">
                <a:tc>
                  <a:txBody>
                    <a:bodyPr/>
                    <a:lstStyle/>
                    <a:p>
                      <a:pPr algn="l" fontAlgn="b"/>
                      <a:r>
                        <a:rPr lang="es-ES" sz="600" u="none" strike="noStrike">
                          <a:effectLst/>
                        </a:rPr>
                        <a:t>38 CERO RIESGO NUESTRO COMPROMISO</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341 Seis mil trescientas (6300) visitas de saneamiento ambiental realizadas</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225</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CONTRATACION DE UN TECNICO EN SANEAMIENTO AMBIENTAL PARA REALIZAR LAS ACCIONES DE INSPECCION VIGILANCIA Y CONTROL DE LOS FACTORES DE RIESGO EN SALUD PUBLICA</a:t>
                      </a:r>
                      <a:endParaRPr lang="es-ES" sz="600" b="0" i="0" u="none" strike="noStrike">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2933503597"/>
                  </a:ext>
                </a:extLst>
              </a:tr>
              <a:tr h="140366">
                <a:tc>
                  <a:txBody>
                    <a:bodyPr/>
                    <a:lstStyle/>
                    <a:p>
                      <a:pPr algn="l" fontAlgn="b"/>
                      <a:r>
                        <a:rPr lang="es-ES" sz="600" u="none" strike="noStrike">
                          <a:effectLst/>
                        </a:rPr>
                        <a:t>38 CERO RIESGO NUESTRO COMPROMISO</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341 Seis mil trescientas (6300) visitas de saneamiento ambiental realizadas</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231</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CONTRATACION DE UNA INGENIERA DE ALIMENTOS PARA REALIZAR LAS ACCIONES DE SANEAMIENTO AMBIENTAL DENTRO DE LA DIMENSION </a:t>
                      </a:r>
                      <a:endParaRPr lang="es-ES" sz="600" b="0" i="0" u="none" strike="noStrike">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3490439632"/>
                  </a:ext>
                </a:extLst>
              </a:tr>
              <a:tr h="210549">
                <a:tc>
                  <a:txBody>
                    <a:bodyPr/>
                    <a:lstStyle/>
                    <a:p>
                      <a:pPr algn="l" fontAlgn="b"/>
                      <a:r>
                        <a:rPr lang="es-ES" sz="600" u="none" strike="noStrike">
                          <a:effectLst/>
                        </a:rPr>
                        <a:t>38 CERO RIESGO NUESTRO COMPROMISO</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341 Seis mil trescientas (6300) visitas de saneamiento ambiental realizadas</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285</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PRESTACIÓN DE SERVICIOS PROFESIONALES DE UN ZOOTECNISTA PARA REALIZAR LAS ACCIONES DE INSPECCIÓN, VIGILANCIA Y CONTROL DE FACTORES DE RIESGO EN SALUD PÚBLICA.</a:t>
                      </a:r>
                      <a:endParaRPr lang="es-ES" sz="600" b="0" i="0" u="none" strike="noStrike">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4191034948"/>
                  </a:ext>
                </a:extLst>
              </a:tr>
              <a:tr h="210549">
                <a:tc>
                  <a:txBody>
                    <a:bodyPr/>
                    <a:lstStyle/>
                    <a:p>
                      <a:pPr algn="l" fontAlgn="b"/>
                      <a:r>
                        <a:rPr lang="es-ES" sz="600" u="none" strike="noStrike">
                          <a:effectLst/>
                        </a:rPr>
                        <a:t>38 CERO RIESGO NUESTRO COMPROMISO</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341 Seis mil trescientas (6300) visitas de saneamiento ambiental realizadas</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284</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PRESTACIÓN DE SERVICIOS PROFESIONALES DE UN ZOOTECNISTA PARA REALIZAR LAS ACCIONES DE INSPECCIÓN, VIGILANCIA Y CONTROL DE FACTORES DE RIESGO EN SALUD PÚBLICA.</a:t>
                      </a:r>
                      <a:endParaRPr lang="es-ES" sz="600" b="0" i="0" u="none" strike="noStrike">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3157598404"/>
                  </a:ext>
                </a:extLst>
              </a:tr>
              <a:tr h="140366">
                <a:tc>
                  <a:txBody>
                    <a:bodyPr/>
                    <a:lstStyle/>
                    <a:p>
                      <a:pPr algn="l" fontAlgn="b"/>
                      <a:r>
                        <a:rPr lang="es-ES" sz="600" u="none" strike="noStrike">
                          <a:effectLst/>
                        </a:rPr>
                        <a:t>38 CERO RIESGO NUESTRO COMPROMISO</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341 Seis mil trescientas (6300) visitas de saneamiento ambiental realizadas</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230</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CONTRATACION DE UNA INGENIERA DE ALIMENTOS PARA REALIZAR LAS ACCIONES DE SANEAMIENTO AMBIENTAL DENTRO DE LA DIMENSION </a:t>
                      </a:r>
                      <a:endParaRPr lang="es-ES" sz="600" b="0" i="0" u="none" strike="noStrike">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1554576756"/>
                  </a:ext>
                </a:extLst>
              </a:tr>
              <a:tr h="421097">
                <a:tc>
                  <a:txBody>
                    <a:bodyPr/>
                    <a:lstStyle/>
                    <a:p>
                      <a:pPr algn="l" fontAlgn="b"/>
                      <a:r>
                        <a:rPr lang="es-ES" sz="600" u="none" strike="noStrike">
                          <a:effectLst/>
                        </a:rPr>
                        <a:t>38 CERO RIESGO NUESTRO COMPROMISO</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dirty="0">
                          <a:effectLst/>
                        </a:rPr>
                        <a:t>341 Seis mil trescientas (6300) visitas de saneamiento ambiental realizadas</a:t>
                      </a:r>
                      <a:endParaRPr lang="es-CO" sz="600" b="0" i="0" u="none" strike="noStrike" dirty="0">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307</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PRESTACIÓN DE SERVICIOS</a:t>
                      </a:r>
                      <a:br>
                        <a:rPr lang="es-ES" sz="600" u="none" strike="noStrike" dirty="0">
                          <a:effectLst/>
                        </a:rPr>
                      </a:br>
                      <a:r>
                        <a:rPr lang="es-ES" sz="600" u="none" strike="noStrike" dirty="0">
                          <a:effectLst/>
                        </a:rPr>
                        <a:t>PROFESIONALES DE UNA ESPECIALISTA EN SEGURIDAD, HIGIENE PARA LA</a:t>
                      </a:r>
                      <a:br>
                        <a:rPr lang="es-ES" sz="600" u="none" strike="noStrike" dirty="0">
                          <a:effectLst/>
                        </a:rPr>
                      </a:br>
                      <a:r>
                        <a:rPr lang="es-ES" sz="600" u="none" strike="noStrike" dirty="0">
                          <a:effectLst/>
                        </a:rPr>
                        <a:t>EJECUCION DE LAS ACCIONES DE GESTIÓN Y FORTALECIMIENTO DE LA AUTORIDAD</a:t>
                      </a:r>
                      <a:br>
                        <a:rPr lang="es-ES" sz="600" u="none" strike="noStrike" dirty="0">
                          <a:effectLst/>
                        </a:rPr>
                      </a:br>
                      <a:r>
                        <a:rPr lang="es-ES" sz="600" u="none" strike="noStrike" dirty="0">
                          <a:effectLst/>
                        </a:rPr>
                        <a:t>SANITARIA EN LA DIMENSION DE SALUD Y ÁMBITO LABORAL Y LA DIMENSIÓN DE</a:t>
                      </a:r>
                      <a:br>
                        <a:rPr lang="es-ES" sz="600" u="none" strike="noStrike" dirty="0">
                          <a:effectLst/>
                        </a:rPr>
                      </a:br>
                      <a:r>
                        <a:rPr lang="es-ES" sz="600" u="none" strike="noStrike" dirty="0">
                          <a:effectLst/>
                        </a:rPr>
                        <a:t>SALUD PÚBLICA EN EMERGENCIAS Y DESASTRES DEL PLAN DE INTERVENCIONES</a:t>
                      </a:r>
                      <a:br>
                        <a:rPr lang="es-ES" sz="600" u="none" strike="noStrike" dirty="0">
                          <a:effectLst/>
                        </a:rPr>
                      </a:br>
                      <a:r>
                        <a:rPr lang="es-ES" sz="600" u="none" strike="noStrike" dirty="0">
                          <a:effectLst/>
                        </a:rPr>
                        <a:t>COLECTIVAS PIC 2019 DEL MUNICIPIO DE CAJICÁ</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2051453179"/>
                  </a:ext>
                </a:extLst>
              </a:tr>
              <a:tr h="140366">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395 Dos (2) bases de datos de registros de salud implementadas y funcionando.</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dirty="0">
                          <a:effectLst/>
                        </a:rPr>
                        <a:t>257</a:t>
                      </a:r>
                      <a:endParaRPr lang="es-CO" sz="600" b="0" i="0" u="none" strike="noStrike" dirty="0">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PRESTACION DE SERVICIOS PROFESIONALES DE UN ADMINISTRADOR DE EMPRESAS PARA GESTION  PUBLICA CONSOLIDANDO INFORMACION DE LOS SOFWARE RESPECTIVOS</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1146510085"/>
                  </a:ext>
                </a:extLst>
              </a:tr>
              <a:tr h="210549">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395 Dos (2) bases de datos de registros de salud implementadas y funcionando.</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258</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PRESTACION DE SERVICIOS DE APOYO A LA GESTON EN SALUD PUBLICA CONSOLIDANDO LA INFORMACION DE VIGILANCIA DEL RIESGO EN EL AMBITO FAMILIAR DEL PLAN DE INTERVENCIONES COLECTIVAS 2019 DEL MUNICIPIO DE CAJICA </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754198445"/>
                  </a:ext>
                </a:extLst>
              </a:tr>
              <a:tr h="210549">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CO" sz="600" u="none" strike="noStrike">
                          <a:effectLst/>
                        </a:rPr>
                        <a:t>395 Dos (2) bases de datos de registros de salud implementadas y funcionando.</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259</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PRESTACION DE SERVICIOS DE APOYO A LA GESTON EN SALUD PUBLICA CONSOLIDANDO LA INFORMACION DE VIGILANCIA DEL RIESGO EN EL AMBITO FAMILIAR DEL PLAN DE INTERVENCIONES COLECTIVAS 2019 DEL MUNICIPIO DE CAJICA </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2899947400"/>
                  </a:ext>
                </a:extLst>
              </a:tr>
              <a:tr h="210549">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396 Un (1) Plan anual  de Auditoria para el Mejoramiento de Calidad (PAMEC) implementado y operando en la Secretaria de Salud</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261</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PRESTACION DE SERVICIOS PROFESIONALES ES PARA DAR CUMPLIMIENTO AL PLAN DE AUDITORIA PARA EL MEJORMIENTO CONTINUO PAMEC DE LA SECRETARIA DE SALUD Y SEGUIMIENTO A LA PRESTACION DE SERVICIOS A LA POBLACION POBRE NO ASEGURADA</a:t>
                      </a:r>
                      <a:endParaRPr lang="es-ES" sz="600" b="0" i="0" u="none" strike="noStrike">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2474646008"/>
                  </a:ext>
                </a:extLst>
              </a:tr>
              <a:tr h="210549">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397 Un (1) Software implementado y operando en la secretaria de salud. </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297</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CONTRATO DE PRESTACIÓN DE SERVICIOS PROFESIONALES PARA REALIZAR EL MANTENIMIENTO Y ACTUALIZACIÓN DEL SOFTWARE QUE OPERA EN LA SECRETARIA DE SALUD. META 395 DEL PLAN DE DESARROLLO CAJICA NUESTRO COMPROMISO</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1254650797"/>
                  </a:ext>
                </a:extLst>
              </a:tr>
              <a:tr h="210549">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398 Un (1) plan de acción, armonización, seguimiento y evaluación</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254</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CONTRATO DE PRESTACION DE SERVICIOS PROFEISONALES DE UN ABOGADO PARA LA EJECUCION DE LAS ACTIVIDADES DE CARÁCTER JURIDICO COMPETENCIA DE LA SECRETARIA DE SALUD DENTRO DE LA DIMENSIOB FORTALECIMIENTO</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3303058110"/>
                  </a:ext>
                </a:extLst>
              </a:tr>
              <a:tr h="210549">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398 Un (1) plan de acción, armonización, seguimiento y evaluación</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dirty="0">
                          <a:effectLst/>
                        </a:rPr>
                        <a:t>ACEPTACION OFERTA No 20</a:t>
                      </a:r>
                      <a:endParaRPr lang="es-CO" sz="600" b="0" i="0" u="none" strike="noStrike" dirty="0">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CONTRATACION DE UNLABORATORIO CERTIFICADO PARA EL ANALISIS DE CALIDAD DE AGUA, DETERMINACION DE PARAMETROS FISICO QUIMICOS Y MICROBIOLOGICOS DE MUESTRAS DE AGUA</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2874950853"/>
                  </a:ext>
                </a:extLst>
              </a:tr>
              <a:tr h="210549">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398 Un (1) plan de acción, armonización, seguimiento y evaluación</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253</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PRESTACION DE SERVICIOS PROFESIONES ESPECIALIZACDOS PARA EL PROCESO DE MONITOREO SEGUIMIENTO EVALUACION DE LOS PLANES DE ACCION Y ARMONIZACION DEL PLAN TERRITORIAL DE SALUD AL PLAN DE DESARROLLO MUNICIPAL </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4107918297"/>
                  </a:ext>
                </a:extLst>
              </a:tr>
              <a:tr h="210549">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398 Un (1) plan de acción, armonización, seguimiento y evaluación</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292</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PRESTACIÓN DE SERVICIOS DE APOYO A LA GESTIÓN DINAMISANDO E INTEGRANDO LAS ACTIVIDADES MISIONALES DE LA DIRECCION DE ASEGURAMIENTO Y DESARROLLO DE SERVICIOS</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3774556870"/>
                  </a:ext>
                </a:extLst>
              </a:tr>
              <a:tr h="140366">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398 Un (1) plan de acción, armonización, seguimiento y evaluación</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289</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PRESTACIÓN DE SERVICIOS DE APOYO A LA GESTIÓN DINAMISANDO E INTEGRANDO LAS ACTIVIDADES MISIONALES DE LA DIRECCION DE SALUD PIBLICA</a:t>
                      </a:r>
                      <a:endParaRPr lang="es-ES" sz="600" b="0" i="0" u="none" strike="noStrike">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1767835797"/>
                  </a:ext>
                </a:extLst>
              </a:tr>
              <a:tr h="140366">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398 Un (1) plan de acción, armonización, seguimiento y evaluación</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287</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PRESTACIÓN DE SERVICIOS DE APOYO A LA GESTIÓN DINAMISANDO E INTEGRANDO LAS ACTIVIDADES MISIONALES A LA SECRETARIA DE SALUD</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3304776544"/>
                  </a:ext>
                </a:extLst>
              </a:tr>
              <a:tr h="421097">
                <a:tc>
                  <a:txBody>
                    <a:bodyPr/>
                    <a:lstStyle/>
                    <a:p>
                      <a:pPr algn="l" fontAlgn="b"/>
                      <a:r>
                        <a:rPr lang="es-ES" sz="600" u="none" strike="noStrike">
                          <a:effectLst/>
                        </a:rPr>
                        <a:t>44 CAJICA DE TODOS Y PARA TODOS</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a:effectLst/>
                        </a:rPr>
                        <a:t>398 Un (1) plan de acción, armonización, seguimiento y evaluación</a:t>
                      </a:r>
                      <a:endParaRPr lang="es-ES" sz="600" b="0" i="0" u="none" strike="noStrike">
                        <a:solidFill>
                          <a:srgbClr val="000000"/>
                        </a:solidFill>
                        <a:effectLst/>
                        <a:latin typeface="Calibri" panose="020F0502020204030204" pitchFamily="34" charset="0"/>
                      </a:endParaRPr>
                    </a:p>
                  </a:txBody>
                  <a:tcPr marL="4679" marR="4679" marT="4679" marB="0" anchor="b"/>
                </a:tc>
                <a:tc>
                  <a:txBody>
                    <a:bodyPr/>
                    <a:lstStyle/>
                    <a:p>
                      <a:pPr algn="ctr" fontAlgn="b"/>
                      <a:r>
                        <a:rPr lang="es-CO" sz="600" u="none" strike="noStrike">
                          <a:effectLst/>
                        </a:rPr>
                        <a:t>301</a:t>
                      </a:r>
                      <a:endParaRPr lang="es-CO" sz="600" b="0" i="0" u="none" strike="noStrike">
                        <a:solidFill>
                          <a:srgbClr val="000000"/>
                        </a:solidFill>
                        <a:effectLst/>
                        <a:latin typeface="Calibri" panose="020F0502020204030204" pitchFamily="34" charset="0"/>
                      </a:endParaRPr>
                    </a:p>
                  </a:txBody>
                  <a:tcPr marL="4679" marR="4679" marT="4679" marB="0" anchor="b"/>
                </a:tc>
                <a:tc>
                  <a:txBody>
                    <a:bodyPr/>
                    <a:lstStyle/>
                    <a:p>
                      <a:pPr algn="l" fontAlgn="b"/>
                      <a:r>
                        <a:rPr lang="es-ES" sz="600" u="none" strike="noStrike" dirty="0">
                          <a:effectLst/>
                        </a:rPr>
                        <a:t>PRESTACION DE SERVICIOS PROFESIONALES PARA EL APOYO DEL FORTALECIMEINTO  A LA AUTORIDAD SANITARIA Y LA GENERACION DE ANALISIS ESTADISTICOS DE LA SECRTARIA DE SALUD Y DEMAS ACCIONES NECESARIAS PARA EL FORTALECIMIENTO DE LA AUTORIDAD SANITARIA PARA LA GESTION DE LA SALUD. PARA ELABORAR E IMPLEMENTAR HERRAMIENTAS ESTADISTICAS QUE PERMITAN VISUALIZAR INDICADORES DEL FONDO LOCAL DE SALUD </a:t>
                      </a:r>
                      <a:endParaRPr lang="es-ES" sz="600" b="0" i="0" u="none" strike="noStrike" dirty="0">
                        <a:solidFill>
                          <a:srgbClr val="000000"/>
                        </a:solidFill>
                        <a:effectLst/>
                        <a:latin typeface="Calibri" panose="020F0502020204030204" pitchFamily="34" charset="0"/>
                      </a:endParaRPr>
                    </a:p>
                  </a:txBody>
                  <a:tcPr marL="4679" marR="4679" marT="4679" marB="0" anchor="b"/>
                </a:tc>
                <a:extLst>
                  <a:ext uri="{0D108BD9-81ED-4DB2-BD59-A6C34878D82A}">
                    <a16:rowId xmlns:a16="http://schemas.microsoft.com/office/drawing/2014/main" val="4013560243"/>
                  </a:ext>
                </a:extLst>
              </a:tr>
            </a:tbl>
          </a:graphicData>
        </a:graphic>
      </p:graphicFrame>
    </p:spTree>
    <p:extLst>
      <p:ext uri="{BB962C8B-B14F-4D97-AF65-F5344CB8AC3E}">
        <p14:creationId xmlns:p14="http://schemas.microsoft.com/office/powerpoint/2010/main" val="536498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9651" y="1138208"/>
            <a:ext cx="8509476" cy="803938"/>
          </a:xfrm>
          <a:prstGeom prst="rect">
            <a:avLst/>
          </a:prstGeom>
          <a:noFill/>
        </p:spPr>
        <p:txBody>
          <a:bodyPr wrap="square" rtlCol="0">
            <a:spAutoFit/>
          </a:bodyPr>
          <a:lstStyle/>
          <a:p>
            <a:pPr>
              <a:lnSpc>
                <a:spcPct val="70000"/>
              </a:lnSpc>
            </a:pPr>
            <a:r>
              <a:rPr lang="en-US" sz="3200" b="1" dirty="0">
                <a:solidFill>
                  <a:schemeClr val="tx2"/>
                </a:solidFill>
              </a:rPr>
              <a:t>4. RELACION DE CONTRATOS A REALIZAR </a:t>
            </a:r>
          </a:p>
          <a:p>
            <a:pPr>
              <a:lnSpc>
                <a:spcPct val="70000"/>
              </a:lnSpc>
            </a:pPr>
            <a:r>
              <a:rPr lang="en-US" sz="3200" b="1" dirty="0">
                <a:solidFill>
                  <a:schemeClr val="tx2"/>
                </a:solidFill>
              </a:rPr>
              <a:t>ENTRE NOVIEMBRE Y DICIEMBRE 2019</a:t>
            </a:r>
          </a:p>
        </p:txBody>
      </p:sp>
      <p:graphicFrame>
        <p:nvGraphicFramePr>
          <p:cNvPr id="3" name="Tabla 2">
            <a:extLst>
              <a:ext uri="{FF2B5EF4-FFF2-40B4-BE49-F238E27FC236}">
                <a16:creationId xmlns:a16="http://schemas.microsoft.com/office/drawing/2014/main" id="{28D82AE6-F335-415E-9B12-7BF36E5F5CA8}"/>
              </a:ext>
            </a:extLst>
          </p:cNvPr>
          <p:cNvGraphicFramePr>
            <a:graphicFrameLocks noGrp="1"/>
          </p:cNvGraphicFramePr>
          <p:nvPr>
            <p:extLst>
              <p:ext uri="{D42A27DB-BD31-4B8C-83A1-F6EECF244321}">
                <p14:modId xmlns:p14="http://schemas.microsoft.com/office/powerpoint/2010/main" val="3034513836"/>
              </p:ext>
            </p:extLst>
          </p:nvPr>
        </p:nvGraphicFramePr>
        <p:xfrm>
          <a:off x="670418" y="2013547"/>
          <a:ext cx="10159767" cy="932572"/>
        </p:xfrm>
        <a:graphic>
          <a:graphicData uri="http://schemas.openxmlformats.org/drawingml/2006/table">
            <a:tbl>
              <a:tblPr>
                <a:tableStyleId>{5C22544A-7EE6-4342-B048-85BDC9FD1C3A}</a:tableStyleId>
              </a:tblPr>
              <a:tblGrid>
                <a:gridCol w="2014057">
                  <a:extLst>
                    <a:ext uri="{9D8B030D-6E8A-4147-A177-3AD203B41FA5}">
                      <a16:colId xmlns:a16="http://schemas.microsoft.com/office/drawing/2014/main" val="1511458795"/>
                    </a:ext>
                  </a:extLst>
                </a:gridCol>
                <a:gridCol w="3464653">
                  <a:extLst>
                    <a:ext uri="{9D8B030D-6E8A-4147-A177-3AD203B41FA5}">
                      <a16:colId xmlns:a16="http://schemas.microsoft.com/office/drawing/2014/main" val="1908616604"/>
                    </a:ext>
                  </a:extLst>
                </a:gridCol>
                <a:gridCol w="4681057">
                  <a:extLst>
                    <a:ext uri="{9D8B030D-6E8A-4147-A177-3AD203B41FA5}">
                      <a16:colId xmlns:a16="http://schemas.microsoft.com/office/drawing/2014/main" val="2534806206"/>
                    </a:ext>
                  </a:extLst>
                </a:gridCol>
              </a:tblGrid>
              <a:tr h="0">
                <a:tc>
                  <a:txBody>
                    <a:bodyPr/>
                    <a:lstStyle/>
                    <a:p>
                      <a:pPr algn="ctr" fontAlgn="b"/>
                      <a:r>
                        <a:rPr lang="es-CO" sz="1200" b="1" u="none" strike="noStrike" dirty="0">
                          <a:effectLst/>
                        </a:rPr>
                        <a:t>PROGRAMA </a:t>
                      </a:r>
                      <a:endParaRPr lang="es-CO" sz="1200" b="1" i="0" u="none" strike="noStrike" dirty="0">
                        <a:solidFill>
                          <a:srgbClr val="000000"/>
                        </a:solidFill>
                        <a:effectLst/>
                        <a:latin typeface="Calibri" panose="020F0502020204030204" pitchFamily="34" charset="0"/>
                      </a:endParaRPr>
                    </a:p>
                  </a:txBody>
                  <a:tcPr marL="9086" marR="9086" marT="9086" marB="0" anchor="b"/>
                </a:tc>
                <a:tc>
                  <a:txBody>
                    <a:bodyPr/>
                    <a:lstStyle/>
                    <a:p>
                      <a:pPr algn="ctr" fontAlgn="b"/>
                      <a:r>
                        <a:rPr lang="es-CO" sz="1200" b="1" u="none" strike="noStrike" dirty="0">
                          <a:effectLst/>
                        </a:rPr>
                        <a:t>META</a:t>
                      </a:r>
                      <a:endParaRPr lang="es-CO" sz="1200" b="1" i="0" u="none" strike="noStrike" dirty="0">
                        <a:solidFill>
                          <a:srgbClr val="000000"/>
                        </a:solidFill>
                        <a:effectLst/>
                        <a:latin typeface="Calibri" panose="020F0502020204030204" pitchFamily="34" charset="0"/>
                      </a:endParaRPr>
                    </a:p>
                  </a:txBody>
                  <a:tcPr marL="9086" marR="9086" marT="9086" marB="0" anchor="b"/>
                </a:tc>
                <a:tc>
                  <a:txBody>
                    <a:bodyPr/>
                    <a:lstStyle/>
                    <a:p>
                      <a:pPr algn="ctr" fontAlgn="b"/>
                      <a:r>
                        <a:rPr lang="es-CO" sz="1200" b="1" u="none" strike="noStrike" dirty="0">
                          <a:effectLst/>
                        </a:rPr>
                        <a:t>OBJETO</a:t>
                      </a:r>
                      <a:endParaRPr lang="es-CO" sz="1200" b="1" i="0" u="none" strike="noStrike" dirty="0">
                        <a:solidFill>
                          <a:srgbClr val="000000"/>
                        </a:solidFill>
                        <a:effectLst/>
                        <a:latin typeface="Calibri" panose="020F0502020204030204" pitchFamily="34" charset="0"/>
                      </a:endParaRPr>
                    </a:p>
                  </a:txBody>
                  <a:tcPr marL="9086" marR="9086" marT="9086" marB="0" anchor="b"/>
                </a:tc>
                <a:extLst>
                  <a:ext uri="{0D108BD9-81ED-4DB2-BD59-A6C34878D82A}">
                    <a16:rowId xmlns:a16="http://schemas.microsoft.com/office/drawing/2014/main" val="2172744481"/>
                  </a:ext>
                </a:extLst>
              </a:tr>
              <a:tr h="299840">
                <a:tc>
                  <a:txBody>
                    <a:bodyPr/>
                    <a:lstStyle/>
                    <a:p>
                      <a:pPr algn="l" fontAlgn="b"/>
                      <a:r>
                        <a:rPr lang="es-CO" sz="1200" u="none" strike="noStrike" dirty="0" smtClean="0">
                          <a:effectLst/>
                        </a:rPr>
                        <a:t>37 ACOJO,</a:t>
                      </a:r>
                      <a:r>
                        <a:rPr lang="es-CO" sz="1200" u="none" strike="noStrike" baseline="0" dirty="0" smtClean="0">
                          <a:effectLst/>
                        </a:rPr>
                        <a:t> ESTERILIZO Y PROTEJO; NUESTRO COMPROMISO CON LOS ANIMALES </a:t>
                      </a:r>
                      <a:endParaRPr lang="es-CO" sz="1200" b="0" i="0" u="none" strike="noStrike" dirty="0">
                        <a:solidFill>
                          <a:srgbClr val="000000"/>
                        </a:solidFill>
                        <a:effectLst/>
                        <a:latin typeface="Calibri" panose="020F0502020204030204" pitchFamily="34" charset="0"/>
                      </a:endParaRPr>
                    </a:p>
                  </a:txBody>
                  <a:tcPr marL="9086" marR="9086" marT="9086" marB="0" anchor="b"/>
                </a:tc>
                <a:tc>
                  <a:txBody>
                    <a:bodyPr/>
                    <a:lstStyle/>
                    <a:p>
                      <a:pPr algn="ctr" fontAlgn="b"/>
                      <a:r>
                        <a:rPr lang="es-CO" sz="1200" u="none" strike="noStrike" dirty="0" smtClean="0">
                          <a:effectLst/>
                        </a:rPr>
                        <a:t>334 (100% DE ACTIVIDADES DE PROMOCIÓN Y PREVENCIÓN PARA REDUCIR EL PORCENTAJE</a:t>
                      </a:r>
                      <a:r>
                        <a:rPr lang="es-CO" sz="1200" u="none" strike="noStrike" baseline="0" dirty="0" smtClean="0">
                          <a:effectLst/>
                        </a:rPr>
                        <a:t> DE CASOS DE ATAQUE POR ANIMAL AGRESOR REPORTADOS</a:t>
                      </a:r>
                      <a:r>
                        <a:rPr lang="es-CO" sz="1200" u="none" strike="noStrike" dirty="0" smtClean="0">
                          <a:effectLst/>
                        </a:rPr>
                        <a:t>)</a:t>
                      </a:r>
                      <a:r>
                        <a:rPr lang="es-CO" sz="1200" u="none" strike="noStrike" dirty="0">
                          <a:effectLst/>
                        </a:rPr>
                        <a:t> </a:t>
                      </a:r>
                      <a:endParaRPr lang="es-CO" sz="1200" b="1" i="0" u="none" strike="noStrike" dirty="0">
                        <a:solidFill>
                          <a:srgbClr val="000000"/>
                        </a:solidFill>
                        <a:effectLst/>
                        <a:latin typeface="Calibri" panose="020F0502020204030204" pitchFamily="34" charset="0"/>
                      </a:endParaRPr>
                    </a:p>
                  </a:txBody>
                  <a:tcPr marL="9086" marR="9086" marT="9086" marB="0" anchor="b"/>
                </a:tc>
                <a:tc>
                  <a:txBody>
                    <a:bodyPr/>
                    <a:lstStyle/>
                    <a:p>
                      <a:pPr algn="l" fontAlgn="b"/>
                      <a:r>
                        <a:rPr lang="es-ES" sz="1200" u="none" strike="noStrike" dirty="0">
                          <a:effectLst/>
                        </a:rPr>
                        <a:t>COMPRAVENTA DE EQUIPOS DE CADENA DE FRIO PARA ALMACENAMIENTO DE </a:t>
                      </a:r>
                      <a:r>
                        <a:rPr lang="es-ES" sz="1200" u="none" strike="noStrike" dirty="0" smtClean="0">
                          <a:effectLst/>
                        </a:rPr>
                        <a:t>VACUNAS</a:t>
                      </a:r>
                    </a:p>
                    <a:p>
                      <a:pPr algn="l" fontAlgn="b"/>
                      <a:endParaRPr lang="es-ES" sz="1200" b="0" i="0" u="none" strike="noStrike" dirty="0">
                        <a:solidFill>
                          <a:srgbClr val="000000"/>
                        </a:solidFill>
                        <a:effectLst/>
                        <a:latin typeface="Calibri" panose="020F0502020204030204" pitchFamily="34" charset="0"/>
                      </a:endParaRPr>
                    </a:p>
                  </a:txBody>
                  <a:tcPr marL="9086" marR="9086" marT="9086" marB="0" anchor="b"/>
                </a:tc>
                <a:extLst>
                  <a:ext uri="{0D108BD9-81ED-4DB2-BD59-A6C34878D82A}">
                    <a16:rowId xmlns:a16="http://schemas.microsoft.com/office/drawing/2014/main" val="2385065017"/>
                  </a:ext>
                </a:extLst>
              </a:tr>
            </a:tbl>
          </a:graphicData>
        </a:graphic>
      </p:graphicFrame>
      <p:graphicFrame>
        <p:nvGraphicFramePr>
          <p:cNvPr id="2" name="Tabla 1"/>
          <p:cNvGraphicFramePr>
            <a:graphicFrameLocks noGrp="1"/>
          </p:cNvGraphicFramePr>
          <p:nvPr>
            <p:extLst>
              <p:ext uri="{D42A27DB-BD31-4B8C-83A1-F6EECF244321}">
                <p14:modId xmlns:p14="http://schemas.microsoft.com/office/powerpoint/2010/main" val="2407484166"/>
              </p:ext>
            </p:extLst>
          </p:nvPr>
        </p:nvGraphicFramePr>
        <p:xfrm>
          <a:off x="670419" y="3017520"/>
          <a:ext cx="10159767" cy="2587578"/>
        </p:xfrm>
        <a:graphic>
          <a:graphicData uri="http://schemas.openxmlformats.org/drawingml/2006/table">
            <a:tbl>
              <a:tblPr>
                <a:tableStyleId>{5C22544A-7EE6-4342-B048-85BDC9FD1C3A}</a:tableStyleId>
              </a:tblPr>
              <a:tblGrid>
                <a:gridCol w="2014057">
                  <a:extLst>
                    <a:ext uri="{9D8B030D-6E8A-4147-A177-3AD203B41FA5}">
                      <a16:colId xmlns:a16="http://schemas.microsoft.com/office/drawing/2014/main" val="3771391907"/>
                    </a:ext>
                  </a:extLst>
                </a:gridCol>
                <a:gridCol w="3464653">
                  <a:extLst>
                    <a:ext uri="{9D8B030D-6E8A-4147-A177-3AD203B41FA5}">
                      <a16:colId xmlns:a16="http://schemas.microsoft.com/office/drawing/2014/main" val="4292397487"/>
                    </a:ext>
                  </a:extLst>
                </a:gridCol>
                <a:gridCol w="4681057">
                  <a:extLst>
                    <a:ext uri="{9D8B030D-6E8A-4147-A177-3AD203B41FA5}">
                      <a16:colId xmlns:a16="http://schemas.microsoft.com/office/drawing/2014/main" val="1906715024"/>
                    </a:ext>
                  </a:extLst>
                </a:gridCol>
              </a:tblGrid>
              <a:tr h="469273">
                <a:tc>
                  <a:txBody>
                    <a:bodyPr/>
                    <a:lstStyle/>
                    <a:p>
                      <a:pPr algn="l" fontAlgn="b"/>
                      <a:r>
                        <a:rPr lang="es-ES" sz="1200" b="0" i="0" u="none" strike="noStrike" dirty="0" smtClean="0">
                          <a:solidFill>
                            <a:srgbClr val="000000"/>
                          </a:solidFill>
                          <a:effectLst/>
                          <a:latin typeface="Calibri" panose="020F0502020204030204" pitchFamily="34" charset="0"/>
                        </a:rPr>
                        <a:t> No 38 CERO RIESGO PREVENCIÓN Y ATENCIÓN</a:t>
                      </a:r>
                      <a:endParaRPr lang="es-CO" sz="1200" b="0" i="0" u="none" strike="noStrike" dirty="0">
                        <a:solidFill>
                          <a:srgbClr val="000000"/>
                        </a:solidFill>
                        <a:effectLst/>
                        <a:latin typeface="Calibri" panose="020F0502020204030204" pitchFamily="34" charset="0"/>
                      </a:endParaRPr>
                    </a:p>
                  </a:txBody>
                  <a:tcPr marL="9086" marR="9086" marT="9086" marB="0" anchor="b"/>
                </a:tc>
                <a:tc>
                  <a:txBody>
                    <a:bodyPr/>
                    <a:lstStyle/>
                    <a:p>
                      <a:pPr marL="0" algn="ctr" defTabSz="914400" rtl="0" eaLnBrk="1" fontAlgn="b" latinLnBrk="0" hangingPunct="1"/>
                      <a:r>
                        <a:rPr lang="es-CO" sz="1200" u="none" strike="noStrike" dirty="0" smtClean="0">
                          <a:effectLst/>
                        </a:rPr>
                        <a:t>341 </a:t>
                      </a:r>
                      <a:r>
                        <a:rPr lang="es-CO" sz="1200" u="none" strike="noStrike" kern="1200" dirty="0" smtClean="0">
                          <a:solidFill>
                            <a:schemeClr val="dk1"/>
                          </a:solidFill>
                          <a:effectLst/>
                          <a:latin typeface="+mn-lt"/>
                          <a:ea typeface="+mn-ea"/>
                          <a:cs typeface="+mn-cs"/>
                        </a:rPr>
                        <a:t>SEIS MIL TRESCIENTAS (6300) VISITAS DE SANEAMIENTO AMBIENTAL REALIZADAS</a:t>
                      </a:r>
                      <a:endParaRPr lang="es-CO" sz="1200" u="none" strike="noStrike" kern="1200" dirty="0">
                        <a:solidFill>
                          <a:schemeClr val="dk1"/>
                        </a:solidFill>
                        <a:effectLst/>
                        <a:latin typeface="+mn-lt"/>
                        <a:ea typeface="+mn-ea"/>
                        <a:cs typeface="+mn-cs"/>
                      </a:endParaRPr>
                    </a:p>
                  </a:txBody>
                  <a:tcPr marL="9086" marR="9086" marT="9086" marB="0" anchor="b"/>
                </a:tc>
                <a:tc>
                  <a:txBody>
                    <a:bodyPr/>
                    <a:lstStyle/>
                    <a:p>
                      <a:pPr algn="l" fontAlgn="b"/>
                      <a:r>
                        <a:rPr lang="es-ES" sz="1200" b="0" i="0" u="none" strike="noStrike" dirty="0">
                          <a:solidFill>
                            <a:schemeClr val="dk1"/>
                          </a:solidFill>
                          <a:effectLst/>
                          <a:latin typeface="+mn-lt"/>
                        </a:rPr>
                        <a:t>ELABORACION</a:t>
                      </a:r>
                      <a:r>
                        <a:rPr lang="es-ES" sz="1200" b="0" i="0" u="none" strike="noStrike" baseline="0" dirty="0">
                          <a:solidFill>
                            <a:schemeClr val="dk1"/>
                          </a:solidFill>
                          <a:effectLst/>
                          <a:latin typeface="+mn-lt"/>
                        </a:rPr>
                        <a:t> DEL MAPA DE RIESGO DEL POZO PROFUNDO No 6 QUE ABASTECE EL SUMINISTRO DE AGU APARA CONSUMO HUMANO EN LA INDUSTRIA LACTEA “PRODUCTOS LACTEOS DE LA SABANA”.</a:t>
                      </a:r>
                      <a:endParaRPr lang="es-ES" sz="1200" b="0" i="0" u="none" strike="noStrike" dirty="0">
                        <a:solidFill>
                          <a:srgbClr val="000000"/>
                        </a:solidFill>
                        <a:effectLst/>
                        <a:latin typeface="Calibri" panose="020F0502020204030204" pitchFamily="34" charset="0"/>
                      </a:endParaRPr>
                    </a:p>
                  </a:txBody>
                  <a:tcPr marL="9086" marR="9086" marT="9086" marB="0" anchor="b"/>
                </a:tc>
                <a:extLst>
                  <a:ext uri="{0D108BD9-81ED-4DB2-BD59-A6C34878D82A}">
                    <a16:rowId xmlns:a16="http://schemas.microsoft.com/office/drawing/2014/main" val="1820965000"/>
                  </a:ext>
                </a:extLst>
              </a:tr>
              <a:tr h="299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s-ES" sz="1200" b="0" i="0" u="none" strike="noStrike" dirty="0">
                          <a:solidFill>
                            <a:srgbClr val="000000"/>
                          </a:solidFill>
                          <a:effectLst/>
                          <a:latin typeface="Calibri" panose="020F0502020204030204" pitchFamily="34" charset="0"/>
                        </a:rPr>
                        <a:t> </a:t>
                      </a:r>
                      <a:r>
                        <a:rPr lang="es-CO" sz="1200" u="none" strike="noStrike" dirty="0" smtClean="0">
                          <a:effectLst/>
                        </a:rPr>
                        <a:t>37 ACOJO,</a:t>
                      </a:r>
                      <a:r>
                        <a:rPr lang="es-CO" sz="1200" u="none" strike="noStrike" baseline="0" dirty="0" smtClean="0">
                          <a:effectLst/>
                        </a:rPr>
                        <a:t> ESTERILIZO Y PROTEJO; NUESTRO COMPROMISO CON LOS ANIMALES </a:t>
                      </a:r>
                      <a:endParaRPr lang="es-CO" sz="1200" b="0" i="0" u="none" strike="noStrike" dirty="0" smtClean="0">
                        <a:solidFill>
                          <a:srgbClr val="000000"/>
                        </a:solidFill>
                        <a:effectLst/>
                        <a:latin typeface="Calibri" panose="020F0502020204030204" pitchFamily="34" charset="0"/>
                      </a:endParaRPr>
                    </a:p>
                    <a:p>
                      <a:pPr algn="l" fontAlgn="b"/>
                      <a:endParaRPr lang="es-ES" sz="1200" b="0" i="0" u="none" strike="noStrike" dirty="0" smtClean="0">
                        <a:solidFill>
                          <a:srgbClr val="000000"/>
                        </a:solidFill>
                        <a:effectLst/>
                        <a:latin typeface="Calibri" panose="020F0502020204030204" pitchFamily="34" charset="0"/>
                      </a:endParaRPr>
                    </a:p>
                    <a:p>
                      <a:pPr algn="l" fontAlgn="b"/>
                      <a:r>
                        <a:rPr lang="es-ES" sz="1200" b="0" i="0" u="none" strike="noStrike" dirty="0" smtClean="0">
                          <a:solidFill>
                            <a:srgbClr val="000000"/>
                          </a:solidFill>
                          <a:effectLst/>
                          <a:latin typeface="Calibri" panose="020F0502020204030204" pitchFamily="34" charset="0"/>
                        </a:rPr>
                        <a:t>No </a:t>
                      </a:r>
                      <a:r>
                        <a:rPr lang="es-ES" sz="1200" b="0" i="0" u="none" strike="noStrike" dirty="0">
                          <a:solidFill>
                            <a:srgbClr val="000000"/>
                          </a:solidFill>
                          <a:effectLst/>
                          <a:latin typeface="Calibri" panose="020F0502020204030204" pitchFamily="34" charset="0"/>
                        </a:rPr>
                        <a:t>38 CERO RIESGO PREVENCIÓN Y ATENCIÓN</a:t>
                      </a:r>
                      <a:endParaRPr lang="es-CO" sz="1200" b="0" i="0" u="none" strike="noStrike" dirty="0">
                        <a:solidFill>
                          <a:srgbClr val="000000"/>
                        </a:solidFill>
                        <a:effectLst/>
                        <a:latin typeface="Calibri" panose="020F0502020204030204" pitchFamily="34" charset="0"/>
                      </a:endParaRPr>
                    </a:p>
                  </a:txBody>
                  <a:tcPr marL="9086" marR="9086" marT="9086" marB="0" anchor="b"/>
                </a:tc>
                <a:tc>
                  <a:txBody>
                    <a:bodyPr/>
                    <a:lstStyle/>
                    <a:p>
                      <a:pPr marL="0" algn="ctr" defTabSz="914400" rtl="0" eaLnBrk="1" fontAlgn="b" latinLnBrk="0" hangingPunct="1"/>
                      <a:r>
                        <a:rPr lang="es-CO" sz="1200" u="none" strike="noStrike" dirty="0" smtClean="0">
                          <a:effectLst/>
                        </a:rPr>
                        <a:t>334 (100% DE ACTIVIDADES DE PROMOCIÓN Y PREVENCIÓN PARA REDUCIR EL PORCENTAJE</a:t>
                      </a:r>
                      <a:r>
                        <a:rPr lang="es-CO" sz="1200" u="none" strike="noStrike" baseline="0" dirty="0" smtClean="0">
                          <a:effectLst/>
                        </a:rPr>
                        <a:t> DE CASOS DE ATAQUE POR ANIMAL AGRESOR REPORTADOS</a:t>
                      </a:r>
                      <a:r>
                        <a:rPr lang="es-CO" sz="1200" u="none" strike="noStrike" dirty="0" smtClean="0">
                          <a:effectLst/>
                        </a:rPr>
                        <a:t>)</a:t>
                      </a:r>
                    </a:p>
                    <a:p>
                      <a:pPr marL="0" algn="ctr" defTabSz="914400" rtl="0" eaLnBrk="1" fontAlgn="b" latinLnBrk="0" hangingPunct="1"/>
                      <a:endParaRPr lang="es-CO" sz="1200" u="none" strike="noStrike" kern="1200" dirty="0" smtClean="0">
                        <a:solidFill>
                          <a:schemeClr val="dk1"/>
                        </a:solidFill>
                        <a:effectLst/>
                        <a:latin typeface="+mn-lt"/>
                        <a:ea typeface="+mn-ea"/>
                        <a:cs typeface="+mn-cs"/>
                      </a:endParaRPr>
                    </a:p>
                    <a:p>
                      <a:pPr marL="0" algn="ctr" defTabSz="914400" rtl="0" eaLnBrk="1" fontAlgn="b" latinLnBrk="0" hangingPunct="1"/>
                      <a:r>
                        <a:rPr lang="es-CO" sz="1200" u="none" strike="noStrike" dirty="0" smtClean="0">
                          <a:effectLst/>
                        </a:rPr>
                        <a:t>341 </a:t>
                      </a:r>
                      <a:r>
                        <a:rPr lang="es-CO" sz="1200" u="none" strike="noStrike" kern="1200" dirty="0" smtClean="0">
                          <a:solidFill>
                            <a:schemeClr val="dk1"/>
                          </a:solidFill>
                          <a:effectLst/>
                          <a:latin typeface="+mn-lt"/>
                          <a:ea typeface="+mn-ea"/>
                          <a:cs typeface="+mn-cs"/>
                        </a:rPr>
                        <a:t>SEIS MIL TRESCIENTAS (6300) VISITAS DE SANEAMIENTO AMBIENTAL REALIZADAS</a:t>
                      </a:r>
                      <a:endParaRPr lang="es-CO" sz="1200" u="none" strike="noStrike" kern="1200" dirty="0">
                        <a:solidFill>
                          <a:schemeClr val="dk1"/>
                        </a:solidFill>
                        <a:effectLst/>
                        <a:latin typeface="+mn-lt"/>
                        <a:ea typeface="+mn-ea"/>
                        <a:cs typeface="+mn-cs"/>
                      </a:endParaRPr>
                    </a:p>
                  </a:txBody>
                  <a:tcPr marL="9086" marR="9086" marT="9086" marB="0" anchor="b"/>
                </a:tc>
                <a:tc>
                  <a:txBody>
                    <a:bodyPr/>
                    <a:lstStyle/>
                    <a:p>
                      <a:pPr algn="l" fontAlgn="b"/>
                      <a:r>
                        <a:rPr lang="es-ES" sz="1200" b="0" i="0" u="none" strike="noStrike" dirty="0">
                          <a:solidFill>
                            <a:srgbClr val="000000"/>
                          </a:solidFill>
                          <a:effectLst/>
                          <a:latin typeface="Calibri" panose="020F0502020204030204" pitchFamily="34" charset="0"/>
                        </a:rPr>
                        <a:t>ADICION No 1 </a:t>
                      </a:r>
                      <a:r>
                        <a:rPr lang="es-ES" sz="1200" b="0" i="0" u="none" strike="noStrike" dirty="0" smtClean="0">
                          <a:solidFill>
                            <a:srgbClr val="000000"/>
                          </a:solidFill>
                          <a:effectLst/>
                          <a:latin typeface="Calibri" panose="020F0502020204030204" pitchFamily="34" charset="0"/>
                        </a:rPr>
                        <a:t>EN </a:t>
                      </a:r>
                      <a:r>
                        <a:rPr lang="es-ES" sz="1200" b="0" i="0" u="none" strike="noStrike" dirty="0">
                          <a:solidFill>
                            <a:srgbClr val="000000"/>
                          </a:solidFill>
                          <a:effectLst/>
                          <a:latin typeface="Calibri" panose="020F0502020204030204" pitchFamily="34" charset="0"/>
                        </a:rPr>
                        <a:t>TIEMPO Y VALOR  AL</a:t>
                      </a:r>
                      <a:r>
                        <a:rPr lang="es-ES" sz="1200" b="0" i="0" u="none" strike="noStrike" baseline="0" dirty="0">
                          <a:solidFill>
                            <a:srgbClr val="000000"/>
                          </a:solidFill>
                          <a:effectLst/>
                          <a:latin typeface="Calibri" panose="020F0502020204030204" pitchFamily="34" charset="0"/>
                        </a:rPr>
                        <a:t> CONTRATO</a:t>
                      </a:r>
                      <a:r>
                        <a:rPr lang="es-ES" sz="1200" b="0" i="0" u="none" strike="noStrike" dirty="0">
                          <a:solidFill>
                            <a:srgbClr val="000000"/>
                          </a:solidFill>
                          <a:effectLst/>
                          <a:latin typeface="Calibri" panose="020F0502020204030204" pitchFamily="34" charset="0"/>
                        </a:rPr>
                        <a:t> </a:t>
                      </a:r>
                      <a:r>
                        <a:rPr lang="es-ES" sz="1200" b="0" i="0" u="none" strike="noStrike" dirty="0" smtClean="0">
                          <a:solidFill>
                            <a:srgbClr val="000000"/>
                          </a:solidFill>
                          <a:effectLst/>
                          <a:latin typeface="Calibri" panose="020F0502020204030204" pitchFamily="34" charset="0"/>
                        </a:rPr>
                        <a:t>209/2019</a:t>
                      </a:r>
                    </a:p>
                    <a:p>
                      <a:pPr algn="l" fontAlgn="b"/>
                      <a:endParaRPr lang="es-ES" sz="1200" b="0" i="0" u="none" strike="noStrike" dirty="0" smtClean="0">
                        <a:solidFill>
                          <a:srgbClr val="000000"/>
                        </a:solidFill>
                        <a:effectLst/>
                        <a:latin typeface="Calibri" panose="020F0502020204030204" pitchFamily="34" charset="0"/>
                      </a:endParaRPr>
                    </a:p>
                    <a:p>
                      <a:pPr algn="l" fontAlgn="b"/>
                      <a:endParaRPr lang="es-ES" sz="1200" b="0" i="0" u="none" strike="noStrike" dirty="0" smtClean="0">
                        <a:solidFill>
                          <a:srgbClr val="000000"/>
                        </a:solidFill>
                        <a:effectLst/>
                        <a:latin typeface="Calibri" panose="020F0502020204030204" pitchFamily="34" charset="0"/>
                      </a:endParaRPr>
                    </a:p>
                    <a:p>
                      <a:pPr algn="l" fontAlgn="b"/>
                      <a:endParaRPr lang="es-ES" sz="1200" b="0" i="0" u="none" strike="noStrike" dirty="0">
                        <a:solidFill>
                          <a:srgbClr val="000000"/>
                        </a:solidFill>
                        <a:effectLst/>
                        <a:latin typeface="Calibri" panose="020F0502020204030204" pitchFamily="34" charset="0"/>
                      </a:endParaRPr>
                    </a:p>
                  </a:txBody>
                  <a:tcPr marL="9086" marR="9086" marT="9086" marB="0" anchor="b"/>
                </a:tc>
                <a:extLst>
                  <a:ext uri="{0D108BD9-81ED-4DB2-BD59-A6C34878D82A}">
                    <a16:rowId xmlns:a16="http://schemas.microsoft.com/office/drawing/2014/main" val="1357801498"/>
                  </a:ext>
                </a:extLst>
              </a:tr>
              <a:tr h="299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s-CO" sz="1200" u="none" strike="noStrike" dirty="0" smtClean="0">
                        <a:effectLst/>
                      </a:endParaRPr>
                    </a:p>
                    <a:p>
                      <a:pPr marL="0" marR="0" indent="0" algn="l" defTabSz="914400" rtl="0" eaLnBrk="1" fontAlgn="b" latinLnBrk="0" hangingPunct="1">
                        <a:lnSpc>
                          <a:spcPct val="100000"/>
                        </a:lnSpc>
                        <a:spcBef>
                          <a:spcPts val="0"/>
                        </a:spcBef>
                        <a:spcAft>
                          <a:spcPts val="0"/>
                        </a:spcAft>
                        <a:buClrTx/>
                        <a:buSzTx/>
                        <a:buFontTx/>
                        <a:buNone/>
                        <a:tabLst/>
                        <a:defRPr/>
                      </a:pPr>
                      <a:r>
                        <a:rPr lang="es-CO" sz="1200" u="none" strike="noStrike" dirty="0" smtClean="0">
                          <a:effectLst/>
                        </a:rPr>
                        <a:t>16 PRESTACIÓN DE SERVICIOS CON CALIDAD Y</a:t>
                      </a:r>
                      <a:r>
                        <a:rPr lang="es-CO" sz="1200" u="none" strike="noStrike" baseline="0" dirty="0" smtClean="0">
                          <a:effectLst/>
                        </a:rPr>
                        <a:t> RESPETO </a:t>
                      </a:r>
                      <a:endParaRPr lang="es-CO" sz="1200" b="0" i="0" u="none" strike="noStrike" dirty="0">
                        <a:solidFill>
                          <a:srgbClr val="000000"/>
                        </a:solidFill>
                        <a:effectLst/>
                        <a:latin typeface="Calibri" panose="020F0502020204030204" pitchFamily="34" charset="0"/>
                      </a:endParaRPr>
                    </a:p>
                    <a:p>
                      <a:pPr algn="l" fontAlgn="b"/>
                      <a:endParaRPr lang="es-CO" sz="1200" b="0" i="0" u="none" strike="noStrike" dirty="0">
                        <a:solidFill>
                          <a:srgbClr val="000000"/>
                        </a:solidFill>
                        <a:effectLst/>
                        <a:latin typeface="Calibri" panose="020F0502020204030204" pitchFamily="34" charset="0"/>
                      </a:endParaRPr>
                    </a:p>
                  </a:txBody>
                  <a:tcPr marL="9086" marR="9086" marT="9086" marB="0" anchor="b"/>
                </a:tc>
                <a:tc>
                  <a:txBody>
                    <a:bodyPr/>
                    <a:lstStyle/>
                    <a:p>
                      <a:pPr marL="0" algn="ctr" defTabSz="914400" rtl="0" eaLnBrk="1" fontAlgn="b" latinLnBrk="0" hangingPunct="1"/>
                      <a:r>
                        <a:rPr lang="es-ES" sz="1200" u="none" strike="noStrike" kern="1200" dirty="0" smtClean="0">
                          <a:solidFill>
                            <a:schemeClr val="dk1"/>
                          </a:solidFill>
                          <a:effectLst/>
                          <a:latin typeface="+mn-lt"/>
                          <a:ea typeface="+mn-ea"/>
                          <a:cs typeface="+mn-cs"/>
                        </a:rPr>
                        <a:t>148 PROYECTOS</a:t>
                      </a:r>
                      <a:r>
                        <a:rPr lang="es-ES" sz="1200" u="none" strike="noStrike" kern="1200" baseline="0" dirty="0" smtClean="0">
                          <a:solidFill>
                            <a:schemeClr val="dk1"/>
                          </a:solidFill>
                          <a:effectLst/>
                          <a:latin typeface="+mn-lt"/>
                          <a:ea typeface="+mn-ea"/>
                          <a:cs typeface="+mn-cs"/>
                        </a:rPr>
                        <a:t> VIABILIZADOS PARA EL FORTALECIMIENTO DE LA ESE HPJC</a:t>
                      </a:r>
                      <a:endParaRPr lang="es-CO" sz="1200" u="none" strike="noStrike" kern="1200" dirty="0">
                        <a:solidFill>
                          <a:schemeClr val="dk1"/>
                        </a:solidFill>
                        <a:effectLst/>
                        <a:latin typeface="+mn-lt"/>
                        <a:ea typeface="+mn-ea"/>
                        <a:cs typeface="+mn-cs"/>
                      </a:endParaRPr>
                    </a:p>
                  </a:txBody>
                  <a:tcPr marL="9086" marR="9086" marT="9086" marB="0" anchor="b"/>
                </a:tc>
                <a:tc>
                  <a:txBody>
                    <a:bodyPr/>
                    <a:lstStyle/>
                    <a:p>
                      <a:pPr algn="l" fontAlgn="b"/>
                      <a:r>
                        <a:rPr lang="es-ES" sz="1200" b="0" i="0" u="none" strike="noStrike" dirty="0">
                          <a:solidFill>
                            <a:srgbClr val="000000"/>
                          </a:solidFill>
                          <a:effectLst/>
                          <a:latin typeface="Calibri" panose="020F0502020204030204" pitchFamily="34" charset="0"/>
                        </a:rPr>
                        <a:t>APALANCAMIENTO FISCAL Y FINANCIERO A LA</a:t>
                      </a:r>
                      <a:r>
                        <a:rPr lang="es-ES" sz="1200" b="0" i="0" u="none" strike="noStrike" baseline="0" dirty="0">
                          <a:solidFill>
                            <a:srgbClr val="000000"/>
                          </a:solidFill>
                          <a:effectLst/>
                          <a:latin typeface="Calibri" panose="020F0502020204030204" pitchFamily="34" charset="0"/>
                        </a:rPr>
                        <a:t> ESE HOSPITAL PROFESOR JORGE </a:t>
                      </a:r>
                      <a:r>
                        <a:rPr lang="es-ES" sz="1200" b="0" i="0" u="none" strike="noStrike" baseline="0" dirty="0" smtClean="0">
                          <a:solidFill>
                            <a:srgbClr val="000000"/>
                          </a:solidFill>
                          <a:effectLst/>
                          <a:latin typeface="Calibri" panose="020F0502020204030204" pitchFamily="34" charset="0"/>
                        </a:rPr>
                        <a:t>CAVELIER. </a:t>
                      </a:r>
                      <a:endParaRPr lang="es-ES" sz="1200" b="0" i="0" u="none" strike="noStrike" dirty="0">
                        <a:solidFill>
                          <a:srgbClr val="000000"/>
                        </a:solidFill>
                        <a:effectLst/>
                        <a:latin typeface="Calibri" panose="020F0502020204030204" pitchFamily="34" charset="0"/>
                      </a:endParaRPr>
                    </a:p>
                  </a:txBody>
                  <a:tcPr marL="9086" marR="9086" marT="9086" marB="0" anchor="b"/>
                </a:tc>
                <a:extLst>
                  <a:ext uri="{0D108BD9-81ED-4DB2-BD59-A6C34878D82A}">
                    <a16:rowId xmlns:a16="http://schemas.microsoft.com/office/drawing/2014/main" val="992949956"/>
                  </a:ext>
                </a:extLst>
              </a:tr>
            </a:tbl>
          </a:graphicData>
        </a:graphic>
      </p:graphicFrame>
    </p:spTree>
    <p:extLst>
      <p:ext uri="{BB962C8B-B14F-4D97-AF65-F5344CB8AC3E}">
        <p14:creationId xmlns:p14="http://schemas.microsoft.com/office/powerpoint/2010/main" val="660156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1262" y="1163375"/>
            <a:ext cx="8870202" cy="758028"/>
          </a:xfrm>
          <a:prstGeom prst="rect">
            <a:avLst/>
          </a:prstGeom>
          <a:noFill/>
        </p:spPr>
        <p:txBody>
          <a:bodyPr wrap="square" rtlCol="0">
            <a:spAutoFit/>
          </a:bodyPr>
          <a:lstStyle/>
          <a:p>
            <a:pPr algn="just">
              <a:lnSpc>
                <a:spcPct val="70000"/>
              </a:lnSpc>
            </a:pPr>
            <a:r>
              <a:rPr lang="en-US" sz="3200" b="1" dirty="0">
                <a:solidFill>
                  <a:schemeClr val="tx2"/>
                </a:solidFill>
              </a:rPr>
              <a:t>5</a:t>
            </a:r>
            <a:r>
              <a:rPr lang="en-US" sz="2800" b="1" dirty="0">
                <a:solidFill>
                  <a:schemeClr val="tx2"/>
                </a:solidFill>
              </a:rPr>
              <a:t>. RELACIÓN DE CONTRATOS QUE DEBAN SER RENOVADOS ATENDIDOS O RESUELTOS AL INICIO DE 2020</a:t>
            </a:r>
          </a:p>
        </p:txBody>
      </p:sp>
      <p:graphicFrame>
        <p:nvGraphicFramePr>
          <p:cNvPr id="6" name="Tabla 5">
            <a:extLst>
              <a:ext uri="{FF2B5EF4-FFF2-40B4-BE49-F238E27FC236}">
                <a16:creationId xmlns:a16="http://schemas.microsoft.com/office/drawing/2014/main" id="{6F055A65-1798-499F-8431-D691D69BE0C7}"/>
              </a:ext>
            </a:extLst>
          </p:cNvPr>
          <p:cNvGraphicFramePr>
            <a:graphicFrameLocks noGrp="1"/>
          </p:cNvGraphicFramePr>
          <p:nvPr>
            <p:extLst>
              <p:ext uri="{D42A27DB-BD31-4B8C-83A1-F6EECF244321}">
                <p14:modId xmlns:p14="http://schemas.microsoft.com/office/powerpoint/2010/main" val="1672688700"/>
              </p:ext>
            </p:extLst>
          </p:nvPr>
        </p:nvGraphicFramePr>
        <p:xfrm>
          <a:off x="931178" y="1853967"/>
          <a:ext cx="10385569" cy="3823525"/>
        </p:xfrm>
        <a:graphic>
          <a:graphicData uri="http://schemas.openxmlformats.org/drawingml/2006/table">
            <a:tbl>
              <a:tblPr>
                <a:tableStyleId>{5C22544A-7EE6-4342-B048-85BDC9FD1C3A}</a:tableStyleId>
              </a:tblPr>
              <a:tblGrid>
                <a:gridCol w="1816797">
                  <a:extLst>
                    <a:ext uri="{9D8B030D-6E8A-4147-A177-3AD203B41FA5}">
                      <a16:colId xmlns:a16="http://schemas.microsoft.com/office/drawing/2014/main" val="3031959234"/>
                    </a:ext>
                  </a:extLst>
                </a:gridCol>
                <a:gridCol w="2969242">
                  <a:extLst>
                    <a:ext uri="{9D8B030D-6E8A-4147-A177-3AD203B41FA5}">
                      <a16:colId xmlns:a16="http://schemas.microsoft.com/office/drawing/2014/main" val="196232111"/>
                    </a:ext>
                  </a:extLst>
                </a:gridCol>
                <a:gridCol w="5599530">
                  <a:extLst>
                    <a:ext uri="{9D8B030D-6E8A-4147-A177-3AD203B41FA5}">
                      <a16:colId xmlns:a16="http://schemas.microsoft.com/office/drawing/2014/main" val="599273239"/>
                    </a:ext>
                  </a:extLst>
                </a:gridCol>
              </a:tblGrid>
              <a:tr h="204251">
                <a:tc>
                  <a:txBody>
                    <a:bodyPr/>
                    <a:lstStyle/>
                    <a:p>
                      <a:pPr algn="ctr" fontAlgn="b"/>
                      <a:r>
                        <a:rPr lang="es-CO" sz="1200" b="1" u="none" strike="noStrike" dirty="0">
                          <a:effectLst/>
                        </a:rPr>
                        <a:t>PROGRAMA </a:t>
                      </a:r>
                      <a:endParaRPr lang="es-CO"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CO" sz="1200" b="1" u="none" strike="noStrike" dirty="0">
                          <a:effectLst/>
                        </a:rPr>
                        <a:t>META</a:t>
                      </a:r>
                      <a:endParaRPr lang="es-CO"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s-CO" sz="1200" b="1" u="none" strike="noStrike" dirty="0">
                          <a:effectLst/>
                        </a:rPr>
                        <a:t>OBJETO</a:t>
                      </a:r>
                      <a:endParaRPr lang="es-CO" sz="12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38367332"/>
                  </a:ext>
                </a:extLst>
              </a:tr>
              <a:tr h="337015">
                <a:tc>
                  <a:txBody>
                    <a:bodyPr/>
                    <a:lstStyle/>
                    <a:p>
                      <a:pPr algn="l" fontAlgn="b"/>
                      <a:r>
                        <a:rPr lang="es-CO" sz="900" u="none" strike="noStrike">
                          <a:effectLst/>
                        </a:rPr>
                        <a:t>15 ASEGURARTE NUESTRO COMPROMISO</a:t>
                      </a:r>
                      <a:endParaRPr lang="es-CO" sz="9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s-CO" sz="900" u="none" strike="noStrike">
                          <a:effectLst/>
                        </a:rPr>
                        <a:t> </a:t>
                      </a:r>
                      <a:endParaRPr lang="es-CO" sz="9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a:effectLst/>
                        </a:rPr>
                        <a:t>GARANTIZAR LA EXPEDICION DEL ACTO ADMINISTRATIVO PARA LA APROPIACION DE RECURSOS DE REGIMEN SUBSIDIADO PARA LA  VIGENCIA 2020</a:t>
                      </a:r>
                      <a:endParaRPr lang="es-E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79049462"/>
                  </a:ext>
                </a:extLst>
              </a:tr>
              <a:tr h="473802">
                <a:tc>
                  <a:txBody>
                    <a:bodyPr/>
                    <a:lstStyle/>
                    <a:p>
                      <a:pPr algn="l" fontAlgn="b"/>
                      <a:r>
                        <a:rPr lang="es-CO" sz="900" u="none" strike="noStrike" dirty="0">
                          <a:effectLst/>
                        </a:rPr>
                        <a:t>15 ASEGURARTE NUESTRO COMPROMISO</a:t>
                      </a:r>
                      <a:endParaRPr lang="es-CO" sz="9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dirty="0">
                          <a:effectLst/>
                        </a:rPr>
                        <a:t>141 Una (1 )actualización de convenio con la ESE , hospital profesor </a:t>
                      </a:r>
                      <a:r>
                        <a:rPr lang="es-ES" sz="900" u="none" strike="noStrike" dirty="0" smtClean="0">
                          <a:effectLst/>
                        </a:rPr>
                        <a:t>Cavelier </a:t>
                      </a:r>
                      <a:r>
                        <a:rPr lang="es-ES" sz="900" u="none" strike="noStrike" dirty="0">
                          <a:effectLst/>
                        </a:rPr>
                        <a:t>para intención a la población pobre no asegurada.</a:t>
                      </a:r>
                      <a:endParaRPr lang="es-ES" sz="9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dirty="0">
                          <a:effectLst/>
                        </a:rPr>
                        <a:t>COBERTURA EN SERVICIOS DE SALUD DE PRIMER NIVEL DE COMPLEJIDAD A LA POBLACION POBRE NO ASEGURADA DEL MUNICIPIO DE CAJICA. META 141 DEL PLAN DE DESARROLLO MUNICIPAL CAJICA, NUESTRO COMPROMISO.</a:t>
                      </a:r>
                      <a:endParaRPr lang="es-ES" sz="9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4230508"/>
                  </a:ext>
                </a:extLst>
              </a:tr>
              <a:tr h="500416">
                <a:tc>
                  <a:txBody>
                    <a:bodyPr/>
                    <a:lstStyle/>
                    <a:p>
                      <a:pPr algn="l" fontAlgn="b"/>
                      <a:r>
                        <a:rPr lang="es-ES" sz="900" u="none" strike="noStrike">
                          <a:effectLst/>
                        </a:rPr>
                        <a:t>16 PRESTACION DE SERVICIOS CON CALIDAD Y RESPETO</a:t>
                      </a:r>
                      <a:endParaRPr lang="es-E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dirty="0">
                          <a:effectLst/>
                        </a:rPr>
                        <a:t>142 Seguimiento a los planes de mejoramiento a EPS e IPS con puntaje inferior al estándar exigido que es el 95%</a:t>
                      </a:r>
                      <a:endParaRPr lang="es-ES" sz="9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dirty="0">
                          <a:effectLst/>
                        </a:rPr>
                        <a:t>CONTRATO DE PRESTACION DE SERVICIOS PARA BRINDAR SOPORTE TECNICO ADMINISTRATIVO Y FINANCIERO A LOS PROCESOS DE ASEGURAMIENTO Y DESARROLLO DE SERVICIOS EN LA SECRETARIA DE SALUD DEL MUNICIPIO DE CAJICA</a:t>
                      </a:r>
                      <a:endParaRPr lang="es-ES" sz="9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76485406"/>
                  </a:ext>
                </a:extLst>
              </a:tr>
              <a:tr h="377865">
                <a:tc>
                  <a:txBody>
                    <a:bodyPr/>
                    <a:lstStyle/>
                    <a:p>
                      <a:pPr algn="l" fontAlgn="b"/>
                      <a:r>
                        <a:rPr lang="es-ES" sz="900" u="none" strike="noStrike">
                          <a:effectLst/>
                        </a:rPr>
                        <a:t>16 PRESTACION DE SERVICIOS CON CALIDAD Y RESPETO</a:t>
                      </a:r>
                      <a:endParaRPr lang="es-E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a:effectLst/>
                        </a:rPr>
                        <a:t>147 Un(1) Programa anual de la Ruta Saludable   </a:t>
                      </a:r>
                      <a:endParaRPr lang="es-E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dirty="0">
                          <a:effectLst/>
                        </a:rPr>
                        <a:t>SERVICIOS PARA LA OPERACIÓN DEL PROGRAMA RUTA SALUDABLE EN EL MUNICIPIO DE CAJICA, DE ACUERDO A LOS LINEAMIENTOS DEL MINISTERIO DE TRANSPORTE</a:t>
                      </a:r>
                      <a:endParaRPr lang="es-ES" sz="9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05231513"/>
                  </a:ext>
                </a:extLst>
              </a:tr>
              <a:tr h="561691">
                <a:tc>
                  <a:txBody>
                    <a:bodyPr/>
                    <a:lstStyle/>
                    <a:p>
                      <a:pPr algn="l" fontAlgn="b"/>
                      <a:r>
                        <a:rPr lang="es-ES" sz="900" u="none" strike="noStrike" dirty="0">
                          <a:effectLst/>
                        </a:rPr>
                        <a:t>17 CUIDA TU SALUD MEJORA TU VIDA</a:t>
                      </a:r>
                      <a:endParaRPr lang="es-ES" sz="9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a:effectLst/>
                        </a:rPr>
                        <a:t>154 Trescientas ochenta y cuatro (384) reuniones desarrolladascon los  comités de participación social y vigilancia epidemiológica</a:t>
                      </a:r>
                      <a:endParaRPr lang="es-E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a:effectLst/>
                        </a:rPr>
                        <a:t>SERVICIOS PROFESIONALES DE MEDICO EPIDEMIOLOGO PARA LA EJECUCION DE LAS ACCIONES DE GESTION FORTALECIMIENTO DE LA AUTORIDAD SANITARIA Y VIGILANCIA EN SALUD PUBLICA DEL PLAN DE INTERVENCIONES PIC 2019 DEL MUNICIPIO DE CAJICA</a:t>
                      </a:r>
                      <a:endParaRPr lang="es-E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4672708"/>
                  </a:ext>
                </a:extLst>
              </a:tr>
              <a:tr h="531054">
                <a:tc>
                  <a:txBody>
                    <a:bodyPr/>
                    <a:lstStyle/>
                    <a:p>
                      <a:pPr algn="l" fontAlgn="b"/>
                      <a:r>
                        <a:rPr lang="es-ES" sz="900" u="none" strike="noStrike">
                          <a:effectLst/>
                        </a:rPr>
                        <a:t> 37.ACOJO, ESTERILIZO Y PROTEJO NUESTRO COMPROMISO CON LOS ANIMALES</a:t>
                      </a:r>
                      <a:endParaRPr lang="es-E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dirty="0">
                          <a:effectLst/>
                        </a:rPr>
                        <a:t>334 Cien 100 % de Actividades de promoción y prevención para reducir el porcentaje de casos de ataque por animal agresor reportados.</a:t>
                      </a:r>
                      <a:endParaRPr lang="es-ES" sz="9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a:effectLst/>
                        </a:rPr>
                        <a:t>CONTRATACION DE UNA VETERINARIA PARA EL DESARROLLO DE LAS ACCIONES DE VIGILANCIA Y CONTROL DE LA RABIA</a:t>
                      </a:r>
                      <a:endParaRPr lang="es-E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99919682"/>
                  </a:ext>
                </a:extLst>
              </a:tr>
              <a:tr h="337015">
                <a:tc>
                  <a:txBody>
                    <a:bodyPr/>
                    <a:lstStyle/>
                    <a:p>
                      <a:pPr algn="l" fontAlgn="b"/>
                      <a:r>
                        <a:rPr lang="es-ES" sz="900" u="none" strike="noStrike">
                          <a:effectLst/>
                        </a:rPr>
                        <a:t>38 CERO RIESGO NUESTRO COMPROMISO</a:t>
                      </a:r>
                      <a:endParaRPr lang="es-E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CO" sz="900" u="none" strike="noStrike">
                          <a:effectLst/>
                        </a:rPr>
                        <a:t>341 Seis mil trescientas (6300) visitas de saneamiento ambiental realizadas</a:t>
                      </a:r>
                      <a:endParaRPr lang="es-CO"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a:effectLst/>
                        </a:rPr>
                        <a:t>CONTRATACION DE UNA INGENIERA DE ALIMENTOS PARA REALIZAR LAS ACCIONES DE SANEAMIENTO AMBIENTAL DENTRO DE LA DIMENSION </a:t>
                      </a:r>
                      <a:endParaRPr lang="es-ES" sz="9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90494572"/>
                  </a:ext>
                </a:extLst>
              </a:tr>
              <a:tr h="500416">
                <a:tc>
                  <a:txBody>
                    <a:bodyPr/>
                    <a:lstStyle/>
                    <a:p>
                      <a:pPr algn="l" fontAlgn="b"/>
                      <a:r>
                        <a:rPr lang="es-ES" sz="900" u="none" strike="noStrike">
                          <a:effectLst/>
                        </a:rPr>
                        <a:t>44 CAJICA DE TODOS Y PARA TODOS</a:t>
                      </a:r>
                      <a:endParaRPr lang="es-E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a:effectLst/>
                        </a:rPr>
                        <a:t>398 Un (1) plan de acción, armonización, seguimiento y evaluación</a:t>
                      </a:r>
                      <a:endParaRPr lang="es-ES" sz="9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ES" sz="900" u="none" strike="noStrike" dirty="0">
                          <a:effectLst/>
                        </a:rPr>
                        <a:t>CONTRATO DE PRESTACION DE SERVICIOS PROFESIONALES DE UN ABOGADO PARA LA EJECUCION DE LAS ACTIVIDADES DE CARÁCTER JURIDICO COMPETENCIA DE LA SECRETARIA DE SALUD DENTRO DE LA DIMENSIOB FORTALECIMIENTO</a:t>
                      </a:r>
                      <a:endParaRPr lang="es-ES" sz="9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3241872"/>
                  </a:ext>
                </a:extLst>
              </a:tr>
            </a:tbl>
          </a:graphicData>
        </a:graphic>
      </p:graphicFrame>
    </p:spTree>
    <p:extLst>
      <p:ext uri="{BB962C8B-B14F-4D97-AF65-F5344CB8AC3E}">
        <p14:creationId xmlns:p14="http://schemas.microsoft.com/office/powerpoint/2010/main" val="2285374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02958" y="1138207"/>
            <a:ext cx="8768506" cy="803938"/>
          </a:xfrm>
          <a:prstGeom prst="rect">
            <a:avLst/>
          </a:prstGeom>
          <a:noFill/>
        </p:spPr>
        <p:txBody>
          <a:bodyPr wrap="square" rtlCol="0">
            <a:spAutoFit/>
          </a:bodyPr>
          <a:lstStyle/>
          <a:p>
            <a:pPr>
              <a:lnSpc>
                <a:spcPct val="70000"/>
              </a:lnSpc>
            </a:pPr>
            <a:r>
              <a:rPr lang="en-US" sz="3200" b="1" dirty="0">
                <a:solidFill>
                  <a:schemeClr val="tx2"/>
                </a:solidFill>
              </a:rPr>
              <a:t>6. DEMANDAS O PLEITOS PENDIENTES A SER </a:t>
            </a:r>
          </a:p>
          <a:p>
            <a:pPr>
              <a:lnSpc>
                <a:spcPct val="70000"/>
              </a:lnSpc>
            </a:pPr>
            <a:r>
              <a:rPr lang="en-US" sz="3200" b="1" dirty="0">
                <a:solidFill>
                  <a:schemeClr val="tx2"/>
                </a:solidFill>
              </a:rPr>
              <a:t>RESUELTOS AL INICIO DEL NUEVO GOBIERNO</a:t>
            </a:r>
          </a:p>
        </p:txBody>
      </p:sp>
      <p:sp>
        <p:nvSpPr>
          <p:cNvPr id="3" name="TextBox 3"/>
          <p:cNvSpPr txBox="1"/>
          <p:nvPr/>
        </p:nvSpPr>
        <p:spPr>
          <a:xfrm>
            <a:off x="1889351" y="2770273"/>
            <a:ext cx="8768506" cy="803938"/>
          </a:xfrm>
          <a:prstGeom prst="rect">
            <a:avLst/>
          </a:prstGeom>
          <a:noFill/>
        </p:spPr>
        <p:txBody>
          <a:bodyPr wrap="square" rtlCol="0">
            <a:spAutoFit/>
          </a:bodyPr>
          <a:lstStyle/>
          <a:p>
            <a:pPr>
              <a:lnSpc>
                <a:spcPct val="70000"/>
              </a:lnSpc>
            </a:pPr>
            <a:r>
              <a:rPr lang="en-US" sz="3200" dirty="0">
                <a:solidFill>
                  <a:schemeClr val="tx2"/>
                </a:solidFill>
              </a:rPr>
              <a:t>Convenio No 06 de 2017 celebrado con Fundacion Pro Mujer</a:t>
            </a:r>
          </a:p>
        </p:txBody>
      </p:sp>
    </p:spTree>
    <p:extLst>
      <p:ext uri="{BB962C8B-B14F-4D97-AF65-F5344CB8AC3E}">
        <p14:creationId xmlns:p14="http://schemas.microsoft.com/office/powerpoint/2010/main" val="1847725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ANAPOIMA">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1" id="{E935351B-655B-244F-B6C5-FEF246DAE305}" vid="{39BF1922-327E-B74E-A3F6-2612C4BAF9B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 CAJICA</Template>
  <TotalTime>340</TotalTime>
  <Words>3886</Words>
  <Application>Microsoft Office PowerPoint</Application>
  <PresentationFormat>Panorámica</PresentationFormat>
  <Paragraphs>334</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Calibri</vt:lpstr>
      <vt:lpstr>Calibri Light</vt:lpstr>
      <vt:lpstr>Cambria</vt:lpstr>
      <vt:lpstr>MS Mincho</vt:lpstr>
      <vt:lpstr>Times New Roman</vt:lpstr>
      <vt:lpstr>ANAPOIMA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Secretaria Salud</cp:lastModifiedBy>
  <cp:revision>33</cp:revision>
  <dcterms:created xsi:type="dcterms:W3CDTF">2017-05-09T19:10:58Z</dcterms:created>
  <dcterms:modified xsi:type="dcterms:W3CDTF">2019-11-28T15:36:38Z</dcterms:modified>
</cp:coreProperties>
</file>